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7" r:id="rId4"/>
    <p:sldId id="268" r:id="rId5"/>
    <p:sldId id="269" r:id="rId6"/>
    <p:sldId id="258" r:id="rId7"/>
    <p:sldId id="259" r:id="rId8"/>
    <p:sldId id="260" r:id="rId9"/>
    <p:sldId id="270" r:id="rId10"/>
    <p:sldId id="271" r:id="rId11"/>
    <p:sldId id="272" r:id="rId12"/>
    <p:sldId id="261" r:id="rId13"/>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Poppins" panose="020B0604020202020204" charset="0"/>
      <p:regular r:id="rId18"/>
      <p:bold r:id="rId19"/>
      <p:italic r:id="rId20"/>
      <p:boldItalic r:id="rId21"/>
    </p:embeddedFont>
    <p:embeddedFont>
      <p:font typeface="Poppins Bold" panose="020B0604020202020204" charset="0"/>
      <p:regular r:id="rId22"/>
      <p:bold r:id="rId23"/>
    </p:embeddedFont>
    <p:embeddedFont>
      <p:font typeface="Poppins Bold Italics" panose="020B0604020202020204" charset="0"/>
      <p:regular r:id="rId24"/>
      <p:bold r:id="rId25"/>
      <p:italic r:id="rId26"/>
      <p:boldItalic r:id="rId27"/>
    </p:embeddedFont>
    <p:embeddedFont>
      <p:font typeface="Poppins Medium" panose="020B0604020202020204" charset="0"/>
      <p:regular r:id="rId28"/>
      <p:italic r:id="rId29"/>
    </p:embeddedFont>
    <p:embeddedFont>
      <p:font typeface="Poppins Medium Italics" panose="020B0604020202020204" charset="0"/>
      <p:regular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4" autoAdjust="0"/>
    <p:restoredTop sz="94552" autoAdjust="0"/>
  </p:normalViewPr>
  <p:slideViewPr>
    <p:cSldViewPr>
      <p:cViewPr varScale="1">
        <p:scale>
          <a:sx n="41" d="100"/>
          <a:sy n="41" d="100"/>
        </p:scale>
        <p:origin x="77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26.sv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11.png"/><Relationship Id="rId3" Type="http://schemas.openxmlformats.org/officeDocument/2006/relationships/image" Target="../media/image42.svg"/><Relationship Id="rId7" Type="http://schemas.openxmlformats.org/officeDocument/2006/relationships/image" Target="../media/image44.sv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image" Target="../media/image41.png"/><Relationship Id="rId16"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26.svg"/><Relationship Id="rId5" Type="http://schemas.openxmlformats.org/officeDocument/2006/relationships/image" Target="../media/image2.svg"/><Relationship Id="rId15" Type="http://schemas.openxmlformats.org/officeDocument/2006/relationships/image" Target="../media/image13.png"/><Relationship Id="rId10" Type="http://schemas.openxmlformats.org/officeDocument/2006/relationships/image" Target="../media/image25.png"/><Relationship Id="rId4" Type="http://schemas.openxmlformats.org/officeDocument/2006/relationships/image" Target="../media/image1.png"/><Relationship Id="rId9" Type="http://schemas.openxmlformats.org/officeDocument/2006/relationships/image" Target="../media/image46.sv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8.sv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26.sv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3164"/>
        </a:solidFill>
        <a:effectLst/>
      </p:bgPr>
    </p:bg>
    <p:spTree>
      <p:nvGrpSpPr>
        <p:cNvPr id="1" name=""/>
        <p:cNvGrpSpPr/>
        <p:nvPr/>
      </p:nvGrpSpPr>
      <p:grpSpPr>
        <a:xfrm>
          <a:off x="0" y="0"/>
          <a:ext cx="0" cy="0"/>
          <a:chOff x="0" y="0"/>
          <a:chExt cx="0" cy="0"/>
        </a:xfrm>
      </p:grpSpPr>
      <p:sp>
        <p:nvSpPr>
          <p:cNvPr id="2" name="Freeform 2"/>
          <p:cNvSpPr/>
          <p:nvPr/>
        </p:nvSpPr>
        <p:spPr>
          <a:xfrm flipV="1">
            <a:off x="11472596" y="0"/>
            <a:ext cx="6815404" cy="4114800"/>
          </a:xfrm>
          <a:custGeom>
            <a:avLst/>
            <a:gdLst/>
            <a:ahLst/>
            <a:cxnLst/>
            <a:rect l="l" t="t" r="r" b="b"/>
            <a:pathLst>
              <a:path w="6815404" h="4114800">
                <a:moveTo>
                  <a:pt x="0" y="4114800"/>
                </a:moveTo>
                <a:lnTo>
                  <a:pt x="6815404" y="4114800"/>
                </a:lnTo>
                <a:lnTo>
                  <a:pt x="6815404"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431427" y="5523347"/>
            <a:ext cx="4429336" cy="1860321"/>
          </a:xfrm>
          <a:custGeom>
            <a:avLst/>
            <a:gdLst/>
            <a:ahLst/>
            <a:cxnLst/>
            <a:rect l="l" t="t" r="r" b="b"/>
            <a:pathLst>
              <a:path w="4429336" h="1860321">
                <a:moveTo>
                  <a:pt x="0" y="0"/>
                </a:moveTo>
                <a:lnTo>
                  <a:pt x="4429336" y="0"/>
                </a:lnTo>
                <a:lnTo>
                  <a:pt x="4429336" y="1860321"/>
                </a:lnTo>
                <a:lnTo>
                  <a:pt x="0" y="18603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2864894" y="3134910"/>
            <a:ext cx="4666144" cy="1959781"/>
          </a:xfrm>
          <a:custGeom>
            <a:avLst/>
            <a:gdLst/>
            <a:ahLst/>
            <a:cxnLst/>
            <a:rect l="l" t="t" r="r" b="b"/>
            <a:pathLst>
              <a:path w="4666144" h="1959781">
                <a:moveTo>
                  <a:pt x="0" y="0"/>
                </a:moveTo>
                <a:lnTo>
                  <a:pt x="4666144" y="0"/>
                </a:lnTo>
                <a:lnTo>
                  <a:pt x="4666144" y="1959780"/>
                </a:lnTo>
                <a:lnTo>
                  <a:pt x="0" y="19597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0343364" y="2980833"/>
            <a:ext cx="4854603" cy="3823000"/>
          </a:xfrm>
          <a:custGeom>
            <a:avLst/>
            <a:gdLst/>
            <a:ahLst/>
            <a:cxnLst/>
            <a:rect l="l" t="t" r="r" b="b"/>
            <a:pathLst>
              <a:path w="4854603" h="3823000">
                <a:moveTo>
                  <a:pt x="0" y="0"/>
                </a:moveTo>
                <a:lnTo>
                  <a:pt x="4854602" y="0"/>
                </a:lnTo>
                <a:lnTo>
                  <a:pt x="4854602" y="3823000"/>
                </a:lnTo>
                <a:lnTo>
                  <a:pt x="0" y="3823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AutoShape 6"/>
          <p:cNvSpPr/>
          <p:nvPr/>
        </p:nvSpPr>
        <p:spPr>
          <a:xfrm>
            <a:off x="2086890" y="5739094"/>
            <a:ext cx="1550577" cy="0"/>
          </a:xfrm>
          <a:prstGeom prst="line">
            <a:avLst/>
          </a:prstGeom>
          <a:ln w="95250" cap="flat">
            <a:solidFill>
              <a:srgbClr val="FFFFFF"/>
            </a:solidFill>
            <a:prstDash val="solid"/>
            <a:headEnd type="none" w="sm" len="sm"/>
            <a:tailEnd type="none" w="sm" len="sm"/>
          </a:ln>
        </p:spPr>
      </p:sp>
      <p:sp>
        <p:nvSpPr>
          <p:cNvPr id="7" name="Freeform 7"/>
          <p:cNvSpPr/>
          <p:nvPr/>
        </p:nvSpPr>
        <p:spPr>
          <a:xfrm>
            <a:off x="0" y="6678023"/>
            <a:ext cx="7315200" cy="2670048"/>
          </a:xfrm>
          <a:custGeom>
            <a:avLst/>
            <a:gdLst/>
            <a:ahLst/>
            <a:cxnLst/>
            <a:rect l="l" t="t" r="r" b="b"/>
            <a:pathLst>
              <a:path w="7315200" h="2670048">
                <a:moveTo>
                  <a:pt x="0" y="0"/>
                </a:moveTo>
                <a:lnTo>
                  <a:pt x="7315200" y="0"/>
                </a:lnTo>
                <a:lnTo>
                  <a:pt x="7315200" y="2670048"/>
                </a:lnTo>
                <a:lnTo>
                  <a:pt x="0" y="26700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8" name="Group 8"/>
          <p:cNvGrpSpPr/>
          <p:nvPr/>
        </p:nvGrpSpPr>
        <p:grpSpPr>
          <a:xfrm>
            <a:off x="0" y="0"/>
            <a:ext cx="18288000" cy="1660311"/>
            <a:chOff x="0" y="0"/>
            <a:chExt cx="4816593" cy="437284"/>
          </a:xfrm>
        </p:grpSpPr>
        <p:sp>
          <p:nvSpPr>
            <p:cNvPr id="9" name="Freeform 9"/>
            <p:cNvSpPr/>
            <p:nvPr/>
          </p:nvSpPr>
          <p:spPr>
            <a:xfrm>
              <a:off x="0" y="0"/>
              <a:ext cx="4816592" cy="437284"/>
            </a:xfrm>
            <a:custGeom>
              <a:avLst/>
              <a:gdLst/>
              <a:ahLst/>
              <a:cxnLst/>
              <a:rect l="l" t="t" r="r" b="b"/>
              <a:pathLst>
                <a:path w="4816592" h="437284">
                  <a:moveTo>
                    <a:pt x="0" y="0"/>
                  </a:moveTo>
                  <a:lnTo>
                    <a:pt x="4816592" y="0"/>
                  </a:lnTo>
                  <a:lnTo>
                    <a:pt x="4816592" y="437284"/>
                  </a:lnTo>
                  <a:lnTo>
                    <a:pt x="0" y="437284"/>
                  </a:lnTo>
                  <a:close/>
                </a:path>
              </a:pathLst>
            </a:custGeom>
            <a:solidFill>
              <a:srgbClr val="FFFFFF"/>
            </a:solidFill>
          </p:spPr>
        </p:sp>
        <p:sp>
          <p:nvSpPr>
            <p:cNvPr id="10" name="TextBox 10"/>
            <p:cNvSpPr txBox="1"/>
            <p:nvPr/>
          </p:nvSpPr>
          <p:spPr>
            <a:xfrm>
              <a:off x="0" y="-38100"/>
              <a:ext cx="4816593" cy="475384"/>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0" y="-215003"/>
            <a:ext cx="3716119" cy="2090317"/>
          </a:xfrm>
          <a:custGeom>
            <a:avLst/>
            <a:gdLst/>
            <a:ahLst/>
            <a:cxnLst/>
            <a:rect l="l" t="t" r="r" b="b"/>
            <a:pathLst>
              <a:path w="3716119" h="2090317">
                <a:moveTo>
                  <a:pt x="0" y="0"/>
                </a:moveTo>
                <a:lnTo>
                  <a:pt x="3716119" y="0"/>
                </a:lnTo>
                <a:lnTo>
                  <a:pt x="3716119" y="2090317"/>
                </a:lnTo>
                <a:lnTo>
                  <a:pt x="0" y="2090317"/>
                </a:lnTo>
                <a:lnTo>
                  <a:pt x="0" y="0"/>
                </a:lnTo>
                <a:close/>
              </a:path>
            </a:pathLst>
          </a:custGeom>
          <a:blipFill>
            <a:blip r:embed="rId10"/>
            <a:stretch>
              <a:fillRect/>
            </a:stretch>
          </a:blipFill>
        </p:spPr>
      </p:sp>
      <p:sp>
        <p:nvSpPr>
          <p:cNvPr id="12" name="Freeform 12"/>
          <p:cNvSpPr/>
          <p:nvPr/>
        </p:nvSpPr>
        <p:spPr>
          <a:xfrm>
            <a:off x="9144000" y="489443"/>
            <a:ext cx="2832357" cy="681425"/>
          </a:xfrm>
          <a:custGeom>
            <a:avLst/>
            <a:gdLst/>
            <a:ahLst/>
            <a:cxnLst/>
            <a:rect l="l" t="t" r="r" b="b"/>
            <a:pathLst>
              <a:path w="2832357" h="681425">
                <a:moveTo>
                  <a:pt x="0" y="0"/>
                </a:moveTo>
                <a:lnTo>
                  <a:pt x="2832357" y="0"/>
                </a:lnTo>
                <a:lnTo>
                  <a:pt x="2832357" y="681425"/>
                </a:lnTo>
                <a:lnTo>
                  <a:pt x="0" y="681425"/>
                </a:lnTo>
                <a:lnTo>
                  <a:pt x="0" y="0"/>
                </a:lnTo>
                <a:close/>
              </a:path>
            </a:pathLst>
          </a:custGeom>
          <a:blipFill>
            <a:blip r:embed="rId11"/>
            <a:stretch>
              <a:fillRect/>
            </a:stretch>
          </a:blipFill>
        </p:spPr>
      </p:sp>
      <p:sp>
        <p:nvSpPr>
          <p:cNvPr id="13" name="Freeform 13"/>
          <p:cNvSpPr/>
          <p:nvPr/>
        </p:nvSpPr>
        <p:spPr>
          <a:xfrm>
            <a:off x="12382275" y="268192"/>
            <a:ext cx="1970619" cy="1123927"/>
          </a:xfrm>
          <a:custGeom>
            <a:avLst/>
            <a:gdLst/>
            <a:ahLst/>
            <a:cxnLst/>
            <a:rect l="l" t="t" r="r" b="b"/>
            <a:pathLst>
              <a:path w="1970619" h="1123927">
                <a:moveTo>
                  <a:pt x="0" y="0"/>
                </a:moveTo>
                <a:lnTo>
                  <a:pt x="1970619" y="0"/>
                </a:lnTo>
                <a:lnTo>
                  <a:pt x="1970619" y="1123927"/>
                </a:lnTo>
                <a:lnTo>
                  <a:pt x="0" y="1123927"/>
                </a:lnTo>
                <a:lnTo>
                  <a:pt x="0" y="0"/>
                </a:lnTo>
                <a:close/>
              </a:path>
            </a:pathLst>
          </a:custGeom>
          <a:blipFill>
            <a:blip r:embed="rId12"/>
            <a:stretch>
              <a:fillRect/>
            </a:stretch>
          </a:blipFill>
        </p:spPr>
      </p:sp>
      <p:sp>
        <p:nvSpPr>
          <p:cNvPr id="14" name="Freeform 14"/>
          <p:cNvSpPr/>
          <p:nvPr/>
        </p:nvSpPr>
        <p:spPr>
          <a:xfrm>
            <a:off x="14470488" y="0"/>
            <a:ext cx="1454957" cy="1454957"/>
          </a:xfrm>
          <a:custGeom>
            <a:avLst/>
            <a:gdLst/>
            <a:ahLst/>
            <a:cxnLst/>
            <a:rect l="l" t="t" r="r" b="b"/>
            <a:pathLst>
              <a:path w="1454957" h="1454957">
                <a:moveTo>
                  <a:pt x="0" y="0"/>
                </a:moveTo>
                <a:lnTo>
                  <a:pt x="1454957" y="0"/>
                </a:lnTo>
                <a:lnTo>
                  <a:pt x="1454957" y="1454957"/>
                </a:lnTo>
                <a:lnTo>
                  <a:pt x="0" y="1454957"/>
                </a:lnTo>
                <a:lnTo>
                  <a:pt x="0" y="0"/>
                </a:lnTo>
                <a:close/>
              </a:path>
            </a:pathLst>
          </a:custGeom>
          <a:blipFill>
            <a:blip r:embed="rId13"/>
            <a:stretch>
              <a:fillRect/>
            </a:stretch>
          </a:blipFill>
        </p:spPr>
      </p:sp>
      <p:sp>
        <p:nvSpPr>
          <p:cNvPr id="15" name="Freeform 15"/>
          <p:cNvSpPr/>
          <p:nvPr/>
        </p:nvSpPr>
        <p:spPr>
          <a:xfrm>
            <a:off x="15925445" y="0"/>
            <a:ext cx="1976015" cy="1660311"/>
          </a:xfrm>
          <a:custGeom>
            <a:avLst/>
            <a:gdLst/>
            <a:ahLst/>
            <a:cxnLst/>
            <a:rect l="l" t="t" r="r" b="b"/>
            <a:pathLst>
              <a:path w="1976015" h="1660311">
                <a:moveTo>
                  <a:pt x="0" y="0"/>
                </a:moveTo>
                <a:lnTo>
                  <a:pt x="1976015" y="0"/>
                </a:lnTo>
                <a:lnTo>
                  <a:pt x="1976015" y="1660311"/>
                </a:lnTo>
                <a:lnTo>
                  <a:pt x="0" y="1660311"/>
                </a:lnTo>
                <a:lnTo>
                  <a:pt x="0" y="0"/>
                </a:lnTo>
                <a:close/>
              </a:path>
            </a:pathLst>
          </a:custGeom>
          <a:blipFill>
            <a:blip r:embed="rId14"/>
            <a:stretch>
              <a:fillRect l="-42474" t="-9557" r="-46274" b="-16801"/>
            </a:stretch>
          </a:blipFill>
        </p:spPr>
      </p:sp>
      <p:grpSp>
        <p:nvGrpSpPr>
          <p:cNvPr id="16" name="Group 16"/>
          <p:cNvGrpSpPr/>
          <p:nvPr/>
        </p:nvGrpSpPr>
        <p:grpSpPr>
          <a:xfrm>
            <a:off x="0" y="8668509"/>
            <a:ext cx="18288000" cy="1660311"/>
            <a:chOff x="0" y="0"/>
            <a:chExt cx="4816593" cy="437284"/>
          </a:xfrm>
        </p:grpSpPr>
        <p:sp>
          <p:nvSpPr>
            <p:cNvPr id="17" name="Freeform 17"/>
            <p:cNvSpPr/>
            <p:nvPr/>
          </p:nvSpPr>
          <p:spPr>
            <a:xfrm>
              <a:off x="0" y="0"/>
              <a:ext cx="4816592" cy="437284"/>
            </a:xfrm>
            <a:custGeom>
              <a:avLst/>
              <a:gdLst/>
              <a:ahLst/>
              <a:cxnLst/>
              <a:rect l="l" t="t" r="r" b="b"/>
              <a:pathLst>
                <a:path w="4816592" h="437284">
                  <a:moveTo>
                    <a:pt x="0" y="0"/>
                  </a:moveTo>
                  <a:lnTo>
                    <a:pt x="4816592" y="0"/>
                  </a:lnTo>
                  <a:lnTo>
                    <a:pt x="4816592" y="437284"/>
                  </a:lnTo>
                  <a:lnTo>
                    <a:pt x="0" y="437284"/>
                  </a:lnTo>
                  <a:close/>
                </a:path>
              </a:pathLst>
            </a:custGeom>
            <a:solidFill>
              <a:srgbClr val="FFFFFF"/>
            </a:solidFill>
          </p:spPr>
        </p:sp>
        <p:sp>
          <p:nvSpPr>
            <p:cNvPr id="18" name="TextBox 18"/>
            <p:cNvSpPr txBox="1"/>
            <p:nvPr/>
          </p:nvSpPr>
          <p:spPr>
            <a:xfrm>
              <a:off x="0" y="-38100"/>
              <a:ext cx="4816593" cy="475384"/>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634829" y="8950280"/>
            <a:ext cx="4920080" cy="1096768"/>
          </a:xfrm>
          <a:custGeom>
            <a:avLst/>
            <a:gdLst/>
            <a:ahLst/>
            <a:cxnLst/>
            <a:rect l="l" t="t" r="r" b="b"/>
            <a:pathLst>
              <a:path w="4920080" h="1096768">
                <a:moveTo>
                  <a:pt x="0" y="0"/>
                </a:moveTo>
                <a:lnTo>
                  <a:pt x="4920080" y="0"/>
                </a:lnTo>
                <a:lnTo>
                  <a:pt x="4920080" y="1096768"/>
                </a:lnTo>
                <a:lnTo>
                  <a:pt x="0" y="1096768"/>
                </a:lnTo>
                <a:lnTo>
                  <a:pt x="0" y="0"/>
                </a:lnTo>
                <a:close/>
              </a:path>
            </a:pathLst>
          </a:custGeom>
          <a:blipFill>
            <a:blip r:embed="rId15"/>
            <a:stretch>
              <a:fillRect/>
            </a:stretch>
          </a:blipFill>
        </p:spPr>
      </p:sp>
      <p:sp>
        <p:nvSpPr>
          <p:cNvPr id="20" name="TextBox 20"/>
          <p:cNvSpPr txBox="1"/>
          <p:nvPr/>
        </p:nvSpPr>
        <p:spPr>
          <a:xfrm>
            <a:off x="2086890" y="3091636"/>
            <a:ext cx="7304942" cy="1291590"/>
          </a:xfrm>
          <a:prstGeom prst="rect">
            <a:avLst/>
          </a:prstGeom>
        </p:spPr>
        <p:txBody>
          <a:bodyPr lIns="0" tIns="0" rIns="0" bIns="0" rtlCol="0" anchor="t">
            <a:spAutoFit/>
          </a:bodyPr>
          <a:lstStyle/>
          <a:p>
            <a:pPr algn="l">
              <a:lnSpc>
                <a:spcPts val="9180"/>
              </a:lnSpc>
            </a:pPr>
            <a:r>
              <a:rPr lang="en-US" sz="9000" b="1">
                <a:solidFill>
                  <a:srgbClr val="FFFFFF"/>
                </a:solidFill>
                <a:latin typeface="Poppins Bold"/>
                <a:ea typeface="Poppins Bold"/>
                <a:cs typeface="Poppins Bold"/>
                <a:sym typeface="Poppins Bold"/>
              </a:rPr>
              <a:t>Sports 4 Fun</a:t>
            </a:r>
          </a:p>
        </p:txBody>
      </p:sp>
      <p:sp>
        <p:nvSpPr>
          <p:cNvPr id="21" name="TextBox 21"/>
          <p:cNvSpPr txBox="1"/>
          <p:nvPr/>
        </p:nvSpPr>
        <p:spPr>
          <a:xfrm>
            <a:off x="2086889" y="4930433"/>
            <a:ext cx="7304942" cy="575157"/>
          </a:xfrm>
          <a:prstGeom prst="rect">
            <a:avLst/>
          </a:prstGeom>
        </p:spPr>
        <p:txBody>
          <a:bodyPr wrap="square" lIns="0" tIns="0" rIns="0" bIns="0" rtlCol="0" anchor="t">
            <a:spAutoFit/>
          </a:bodyPr>
          <a:lstStyle/>
          <a:p>
            <a:pPr algn="l">
              <a:lnSpc>
                <a:spcPts val="4284"/>
              </a:lnSpc>
            </a:pPr>
            <a:r>
              <a:rPr lang="en-US" sz="4200" b="1" i="1" dirty="0">
                <a:solidFill>
                  <a:srgbClr val="FFFFFF"/>
                </a:solidFill>
                <a:latin typeface="Poppins Medium Italics"/>
                <a:ea typeface="Poppins Medium Italics"/>
                <a:cs typeface="Poppins Medium Italics"/>
                <a:sym typeface="Poppins Medium Italics"/>
              </a:rPr>
              <a:t>WP3 Workshop Planning</a:t>
            </a:r>
          </a:p>
        </p:txBody>
      </p:sp>
      <p:sp>
        <p:nvSpPr>
          <p:cNvPr id="22" name="TextBox 22"/>
          <p:cNvSpPr txBox="1"/>
          <p:nvPr/>
        </p:nvSpPr>
        <p:spPr>
          <a:xfrm>
            <a:off x="9988941" y="8912180"/>
            <a:ext cx="7542098" cy="1143616"/>
          </a:xfrm>
          <a:prstGeom prst="rect">
            <a:avLst/>
          </a:prstGeom>
        </p:spPr>
        <p:txBody>
          <a:bodyPr lIns="0" tIns="0" rIns="0" bIns="0" rtlCol="0" anchor="t">
            <a:spAutoFit/>
          </a:bodyPr>
          <a:lstStyle/>
          <a:p>
            <a:pPr algn="just">
              <a:lnSpc>
                <a:spcPts val="2288"/>
              </a:lnSpc>
              <a:spcBef>
                <a:spcPct val="0"/>
              </a:spcBef>
            </a:pPr>
            <a:r>
              <a:rPr lang="en-US" sz="1634" b="1">
                <a:solidFill>
                  <a:srgbClr val="0A3164"/>
                </a:solidFill>
                <a:latin typeface="Poppins Medium"/>
                <a:ea typeface="Poppins Medium"/>
                <a:cs typeface="Poppins Medium"/>
                <a:sym typeface="Poppins Medium"/>
              </a:rPr>
              <a:t>Funded by the European Union. Views and opinions expressed are however those of the author(s) only and do not necessarily reflect those of the European Union or EACEA. Neither the European Union nor EACEA can be held responsible for them.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5895218" y="7894218"/>
            <a:ext cx="2392782" cy="2392782"/>
          </a:xfrm>
          <a:custGeom>
            <a:avLst/>
            <a:gdLst/>
            <a:ahLst/>
            <a:cxnLst/>
            <a:rect l="l" t="t" r="r" b="b"/>
            <a:pathLst>
              <a:path w="2392782" h="2392782">
                <a:moveTo>
                  <a:pt x="2392782" y="0"/>
                </a:moveTo>
                <a:lnTo>
                  <a:pt x="0" y="0"/>
                </a:lnTo>
                <a:lnTo>
                  <a:pt x="0" y="2392782"/>
                </a:lnTo>
                <a:lnTo>
                  <a:pt x="2392782" y="2392782"/>
                </a:lnTo>
                <a:lnTo>
                  <a:pt x="239278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0" y="7592480"/>
            <a:ext cx="5283373" cy="2694520"/>
          </a:xfrm>
          <a:custGeom>
            <a:avLst/>
            <a:gdLst/>
            <a:ahLst/>
            <a:cxnLst/>
            <a:rect l="l" t="t" r="r" b="b"/>
            <a:pathLst>
              <a:path w="5283373" h="2694520">
                <a:moveTo>
                  <a:pt x="0" y="0"/>
                </a:moveTo>
                <a:lnTo>
                  <a:pt x="5283373" y="0"/>
                </a:lnTo>
                <a:lnTo>
                  <a:pt x="5283373" y="2694520"/>
                </a:lnTo>
                <a:lnTo>
                  <a:pt x="0" y="26945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V="1">
            <a:off x="13402646" y="0"/>
            <a:ext cx="4885354" cy="3395321"/>
          </a:xfrm>
          <a:custGeom>
            <a:avLst/>
            <a:gdLst/>
            <a:ahLst/>
            <a:cxnLst/>
            <a:rect l="l" t="t" r="r" b="b"/>
            <a:pathLst>
              <a:path w="4885354" h="3395321">
                <a:moveTo>
                  <a:pt x="0" y="3395321"/>
                </a:moveTo>
                <a:lnTo>
                  <a:pt x="4885354" y="3395321"/>
                </a:lnTo>
                <a:lnTo>
                  <a:pt x="4885354" y="0"/>
                </a:lnTo>
                <a:lnTo>
                  <a:pt x="0" y="0"/>
                </a:lnTo>
                <a:lnTo>
                  <a:pt x="0" y="3395321"/>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10015594" flipH="1">
            <a:off x="-1064627" y="8395693"/>
            <a:ext cx="4656693" cy="1944169"/>
          </a:xfrm>
          <a:custGeom>
            <a:avLst/>
            <a:gdLst/>
            <a:ahLst/>
            <a:cxnLst/>
            <a:rect l="l" t="t" r="r" b="b"/>
            <a:pathLst>
              <a:path w="4656693" h="1944169">
                <a:moveTo>
                  <a:pt x="4656692" y="0"/>
                </a:moveTo>
                <a:lnTo>
                  <a:pt x="0" y="0"/>
                </a:lnTo>
                <a:lnTo>
                  <a:pt x="0" y="1944170"/>
                </a:lnTo>
                <a:lnTo>
                  <a:pt x="4656692" y="1944170"/>
                </a:lnTo>
                <a:lnTo>
                  <a:pt x="4656692"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2797400" flipH="1">
            <a:off x="15152074" y="619673"/>
            <a:ext cx="3879069" cy="1619511"/>
          </a:xfrm>
          <a:custGeom>
            <a:avLst/>
            <a:gdLst/>
            <a:ahLst/>
            <a:cxnLst/>
            <a:rect l="l" t="t" r="r" b="b"/>
            <a:pathLst>
              <a:path w="3879069" h="1619511">
                <a:moveTo>
                  <a:pt x="3879070" y="0"/>
                </a:moveTo>
                <a:lnTo>
                  <a:pt x="0" y="0"/>
                </a:lnTo>
                <a:lnTo>
                  <a:pt x="0" y="1619511"/>
                </a:lnTo>
                <a:lnTo>
                  <a:pt x="3879070" y="1619511"/>
                </a:lnTo>
                <a:lnTo>
                  <a:pt x="387907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TextBox 7"/>
          <p:cNvSpPr txBox="1"/>
          <p:nvPr/>
        </p:nvSpPr>
        <p:spPr>
          <a:xfrm>
            <a:off x="1028700" y="848995"/>
            <a:ext cx="10401300" cy="1108573"/>
          </a:xfrm>
          <a:prstGeom prst="rect">
            <a:avLst/>
          </a:prstGeom>
        </p:spPr>
        <p:txBody>
          <a:bodyPr wrap="square" lIns="0" tIns="0" rIns="0" bIns="0" rtlCol="0" anchor="t">
            <a:spAutoFit/>
          </a:bodyPr>
          <a:lstStyle/>
          <a:p>
            <a:pPr>
              <a:lnSpc>
                <a:spcPts val="9099"/>
              </a:lnSpc>
              <a:spcBef>
                <a:spcPct val="0"/>
              </a:spcBef>
            </a:pPr>
            <a:r>
              <a:rPr lang="en-US" sz="6499" b="1" i="1" dirty="0">
                <a:solidFill>
                  <a:srgbClr val="000000"/>
                </a:solidFill>
                <a:latin typeface="Poppins Bold Italics"/>
                <a:ea typeface="Poppins Bold Italics"/>
                <a:cs typeface="Poppins Bold Italics"/>
                <a:sym typeface="Poppins Bold Italics"/>
              </a:rPr>
              <a:t>Collaborative Big Game </a:t>
            </a:r>
          </a:p>
        </p:txBody>
      </p:sp>
      <p:sp>
        <p:nvSpPr>
          <p:cNvPr id="8" name="TextBox 8"/>
          <p:cNvSpPr txBox="1"/>
          <p:nvPr/>
        </p:nvSpPr>
        <p:spPr>
          <a:xfrm>
            <a:off x="1028700" y="2469382"/>
            <a:ext cx="16573500" cy="4956100"/>
          </a:xfrm>
          <a:prstGeom prst="rect">
            <a:avLst/>
          </a:prstGeom>
        </p:spPr>
        <p:txBody>
          <a:bodyPr wrap="square" lIns="0" tIns="0" rIns="0" bIns="0" rtlCol="0" anchor="t">
            <a:spAutoFit/>
          </a:bodyPr>
          <a:lstStyle/>
          <a:p>
            <a:pPr algn="just">
              <a:lnSpc>
                <a:spcPts val="4899"/>
              </a:lnSpc>
              <a:spcBef>
                <a:spcPct val="0"/>
              </a:spcBef>
            </a:pPr>
            <a:r>
              <a:rPr lang="en-US" sz="2400" dirty="0">
                <a:solidFill>
                  <a:srgbClr val="000000"/>
                </a:solidFill>
                <a:latin typeface="Poppins"/>
                <a:ea typeface="Poppins"/>
                <a:cs typeface="Poppins"/>
                <a:sym typeface="Poppins"/>
              </a:rPr>
              <a:t>One unified, large-group cooperative challenge.</a:t>
            </a:r>
          </a:p>
          <a:p>
            <a:pPr algn="just">
              <a:lnSpc>
                <a:spcPts val="4899"/>
              </a:lnSpc>
              <a:spcBef>
                <a:spcPct val="0"/>
              </a:spcBef>
            </a:pPr>
            <a:r>
              <a:rPr lang="en-US" sz="2400" b="1" dirty="0">
                <a:solidFill>
                  <a:srgbClr val="000000"/>
                </a:solidFill>
                <a:latin typeface="Poppins"/>
                <a:ea typeface="Poppins"/>
                <a:cs typeface="Poppins"/>
                <a:sym typeface="Poppins"/>
              </a:rPr>
              <a:t>Option A: “The Giant Obstacle Puzzle”</a:t>
            </a:r>
            <a:endParaRPr lang="en-US" sz="2400" dirty="0">
              <a:solidFill>
                <a:srgbClr val="000000"/>
              </a:solidFill>
              <a:latin typeface="Poppins"/>
              <a:ea typeface="Poppins"/>
              <a:cs typeface="Poppins"/>
              <a:sym typeface="Poppins"/>
            </a:endParaRPr>
          </a:p>
          <a:p>
            <a:pPr algn="just">
              <a:lnSpc>
                <a:spcPts val="4899"/>
              </a:lnSpc>
              <a:spcBef>
                <a:spcPct val="0"/>
              </a:spcBef>
            </a:pPr>
            <a:r>
              <a:rPr lang="en-US" sz="2400" dirty="0">
                <a:solidFill>
                  <a:srgbClr val="000000"/>
                </a:solidFill>
                <a:latin typeface="Poppins"/>
                <a:ea typeface="Poppins"/>
                <a:cs typeface="Poppins"/>
                <a:sym typeface="Poppins"/>
              </a:rPr>
              <a:t>Teams move together through an obstacle course solving tasks that require whole-group involvement.</a:t>
            </a:r>
          </a:p>
          <a:p>
            <a:pPr algn="just">
              <a:lnSpc>
                <a:spcPts val="4899"/>
              </a:lnSpc>
              <a:spcBef>
                <a:spcPct val="0"/>
              </a:spcBef>
            </a:pPr>
            <a:r>
              <a:rPr lang="en-US" sz="2400" b="1" dirty="0">
                <a:solidFill>
                  <a:srgbClr val="000000"/>
                </a:solidFill>
                <a:latin typeface="Poppins"/>
                <a:ea typeface="Poppins"/>
                <a:cs typeface="Poppins"/>
                <a:sym typeface="Poppins"/>
              </a:rPr>
              <a:t>Option B: “Community Maze Build”</a:t>
            </a:r>
            <a:endParaRPr lang="en-US" sz="2400" dirty="0">
              <a:solidFill>
                <a:srgbClr val="000000"/>
              </a:solidFill>
              <a:latin typeface="Poppins"/>
              <a:ea typeface="Poppins"/>
              <a:cs typeface="Poppins"/>
              <a:sym typeface="Poppins"/>
            </a:endParaRPr>
          </a:p>
          <a:p>
            <a:pPr algn="just">
              <a:lnSpc>
                <a:spcPts val="4899"/>
              </a:lnSpc>
              <a:spcBef>
                <a:spcPct val="0"/>
              </a:spcBef>
            </a:pPr>
            <a:r>
              <a:rPr lang="en-US" sz="2400" dirty="0">
                <a:solidFill>
                  <a:srgbClr val="000000"/>
                </a:solidFill>
                <a:latin typeface="Poppins"/>
                <a:ea typeface="Poppins"/>
                <a:cs typeface="Poppins"/>
                <a:sym typeface="Poppins"/>
              </a:rPr>
              <a:t>Participants use reused materials to build a path or maze and then help each other navigate it.</a:t>
            </a:r>
          </a:p>
          <a:p>
            <a:pPr algn="just">
              <a:lnSpc>
                <a:spcPts val="4899"/>
              </a:lnSpc>
              <a:spcBef>
                <a:spcPct val="0"/>
              </a:spcBef>
            </a:pPr>
            <a:r>
              <a:rPr lang="en-US" sz="2400" b="1" dirty="0">
                <a:solidFill>
                  <a:srgbClr val="000000"/>
                </a:solidFill>
                <a:latin typeface="Poppins"/>
                <a:ea typeface="Poppins"/>
                <a:cs typeface="Poppins"/>
                <a:sym typeface="Poppins"/>
              </a:rPr>
              <a:t>Option C: “Keep It Moving”</a:t>
            </a:r>
          </a:p>
          <a:p>
            <a:pPr algn="just">
              <a:lnSpc>
                <a:spcPts val="4899"/>
              </a:lnSpc>
              <a:spcBef>
                <a:spcPct val="0"/>
              </a:spcBef>
            </a:pPr>
            <a:r>
              <a:rPr lang="en-US" sz="2400" dirty="0">
                <a:solidFill>
                  <a:srgbClr val="000000"/>
                </a:solidFill>
                <a:latin typeface="Poppins"/>
                <a:ea typeface="Poppins"/>
                <a:cs typeface="Poppins"/>
                <a:sym typeface="Poppins"/>
              </a:rPr>
              <a:t>The whole group must keep 3–5 reused balls continuously moving without dropping them.</a:t>
            </a:r>
          </a:p>
          <a:p>
            <a:pPr algn="just">
              <a:lnSpc>
                <a:spcPts val="4899"/>
              </a:lnSpc>
              <a:spcBef>
                <a:spcPct val="0"/>
              </a:spcBef>
            </a:pPr>
            <a:r>
              <a:rPr lang="en-US" sz="2400" dirty="0">
                <a:solidFill>
                  <a:srgbClr val="000000"/>
                </a:solidFill>
                <a:latin typeface="Poppins"/>
                <a:ea typeface="Poppins"/>
                <a:cs typeface="Poppins"/>
                <a:sym typeface="Poppins"/>
              </a:rPr>
              <a:t>Requires strategic communication and group rhythm.</a:t>
            </a:r>
          </a:p>
        </p:txBody>
      </p:sp>
    </p:spTree>
    <p:extLst>
      <p:ext uri="{BB962C8B-B14F-4D97-AF65-F5344CB8AC3E}">
        <p14:creationId xmlns:p14="http://schemas.microsoft.com/office/powerpoint/2010/main" val="3844279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5895218" y="7894218"/>
            <a:ext cx="2392782" cy="2392782"/>
          </a:xfrm>
          <a:custGeom>
            <a:avLst/>
            <a:gdLst/>
            <a:ahLst/>
            <a:cxnLst/>
            <a:rect l="l" t="t" r="r" b="b"/>
            <a:pathLst>
              <a:path w="2392782" h="2392782">
                <a:moveTo>
                  <a:pt x="2392782" y="0"/>
                </a:moveTo>
                <a:lnTo>
                  <a:pt x="0" y="0"/>
                </a:lnTo>
                <a:lnTo>
                  <a:pt x="0" y="2392782"/>
                </a:lnTo>
                <a:lnTo>
                  <a:pt x="2392782" y="2392782"/>
                </a:lnTo>
                <a:lnTo>
                  <a:pt x="239278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0" y="7592480"/>
            <a:ext cx="5283373" cy="2694520"/>
          </a:xfrm>
          <a:custGeom>
            <a:avLst/>
            <a:gdLst/>
            <a:ahLst/>
            <a:cxnLst/>
            <a:rect l="l" t="t" r="r" b="b"/>
            <a:pathLst>
              <a:path w="5283373" h="2694520">
                <a:moveTo>
                  <a:pt x="0" y="0"/>
                </a:moveTo>
                <a:lnTo>
                  <a:pt x="5283373" y="0"/>
                </a:lnTo>
                <a:lnTo>
                  <a:pt x="5283373" y="2694520"/>
                </a:lnTo>
                <a:lnTo>
                  <a:pt x="0" y="26945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V="1">
            <a:off x="13402646" y="0"/>
            <a:ext cx="4885354" cy="3395321"/>
          </a:xfrm>
          <a:custGeom>
            <a:avLst/>
            <a:gdLst/>
            <a:ahLst/>
            <a:cxnLst/>
            <a:rect l="l" t="t" r="r" b="b"/>
            <a:pathLst>
              <a:path w="4885354" h="3395321">
                <a:moveTo>
                  <a:pt x="0" y="3395321"/>
                </a:moveTo>
                <a:lnTo>
                  <a:pt x="4885354" y="3395321"/>
                </a:lnTo>
                <a:lnTo>
                  <a:pt x="4885354" y="0"/>
                </a:lnTo>
                <a:lnTo>
                  <a:pt x="0" y="0"/>
                </a:lnTo>
                <a:lnTo>
                  <a:pt x="0" y="3395321"/>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10015594" flipH="1">
            <a:off x="-1064627" y="8395693"/>
            <a:ext cx="4656693" cy="1944169"/>
          </a:xfrm>
          <a:custGeom>
            <a:avLst/>
            <a:gdLst/>
            <a:ahLst/>
            <a:cxnLst/>
            <a:rect l="l" t="t" r="r" b="b"/>
            <a:pathLst>
              <a:path w="4656693" h="1944169">
                <a:moveTo>
                  <a:pt x="4656692" y="0"/>
                </a:moveTo>
                <a:lnTo>
                  <a:pt x="0" y="0"/>
                </a:lnTo>
                <a:lnTo>
                  <a:pt x="0" y="1944170"/>
                </a:lnTo>
                <a:lnTo>
                  <a:pt x="4656692" y="1944170"/>
                </a:lnTo>
                <a:lnTo>
                  <a:pt x="4656692"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2797400" flipH="1">
            <a:off x="15152074" y="619673"/>
            <a:ext cx="3879069" cy="1619511"/>
          </a:xfrm>
          <a:custGeom>
            <a:avLst/>
            <a:gdLst/>
            <a:ahLst/>
            <a:cxnLst/>
            <a:rect l="l" t="t" r="r" b="b"/>
            <a:pathLst>
              <a:path w="3879069" h="1619511">
                <a:moveTo>
                  <a:pt x="3879070" y="0"/>
                </a:moveTo>
                <a:lnTo>
                  <a:pt x="0" y="0"/>
                </a:lnTo>
                <a:lnTo>
                  <a:pt x="0" y="1619511"/>
                </a:lnTo>
                <a:lnTo>
                  <a:pt x="3879070" y="1619511"/>
                </a:lnTo>
                <a:lnTo>
                  <a:pt x="387907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TextBox 7"/>
          <p:cNvSpPr txBox="1"/>
          <p:nvPr/>
        </p:nvSpPr>
        <p:spPr>
          <a:xfrm>
            <a:off x="1028700" y="842249"/>
            <a:ext cx="10020300" cy="1108573"/>
          </a:xfrm>
          <a:prstGeom prst="rect">
            <a:avLst/>
          </a:prstGeom>
        </p:spPr>
        <p:txBody>
          <a:bodyPr wrap="square" lIns="0" tIns="0" rIns="0" bIns="0" rtlCol="0" anchor="t">
            <a:spAutoFit/>
          </a:bodyPr>
          <a:lstStyle/>
          <a:p>
            <a:pPr>
              <a:lnSpc>
                <a:spcPts val="9099"/>
              </a:lnSpc>
              <a:spcBef>
                <a:spcPct val="0"/>
              </a:spcBef>
            </a:pPr>
            <a:r>
              <a:rPr lang="en-US" sz="6499" b="1" i="1" dirty="0">
                <a:solidFill>
                  <a:srgbClr val="000000"/>
                </a:solidFill>
                <a:latin typeface="Poppins Bold Italics"/>
                <a:ea typeface="Poppins Bold Italics"/>
                <a:cs typeface="Poppins Bold Italics"/>
                <a:sym typeface="Poppins Bold Italics"/>
              </a:rPr>
              <a:t>Reflection &amp; Debrief </a:t>
            </a:r>
          </a:p>
        </p:txBody>
      </p:sp>
      <p:sp>
        <p:nvSpPr>
          <p:cNvPr id="8" name="TextBox 8"/>
          <p:cNvSpPr txBox="1"/>
          <p:nvPr/>
        </p:nvSpPr>
        <p:spPr>
          <a:xfrm>
            <a:off x="1981200" y="2694520"/>
            <a:ext cx="14668500" cy="4362605"/>
          </a:xfrm>
          <a:prstGeom prst="rect">
            <a:avLst/>
          </a:prstGeom>
        </p:spPr>
        <p:txBody>
          <a:bodyPr wrap="square" lIns="0" tIns="0" rIns="0" bIns="0" rtlCol="0" anchor="t">
            <a:spAutoFit/>
          </a:bodyPr>
          <a:lstStyle/>
          <a:p>
            <a:pPr algn="just">
              <a:lnSpc>
                <a:spcPts val="4899"/>
              </a:lnSpc>
              <a:spcBef>
                <a:spcPct val="0"/>
              </a:spcBef>
            </a:pPr>
            <a:r>
              <a:rPr lang="en-US" sz="3600" dirty="0">
                <a:solidFill>
                  <a:srgbClr val="000000"/>
                </a:solidFill>
                <a:latin typeface="Poppins"/>
                <a:ea typeface="Poppins"/>
                <a:cs typeface="Poppins"/>
                <a:sym typeface="Poppins"/>
              </a:rPr>
              <a:t>Gather the group to reflect:</a:t>
            </a:r>
          </a:p>
          <a:p>
            <a:pPr algn="just">
              <a:lnSpc>
                <a:spcPts val="4899"/>
              </a:lnSpc>
              <a:spcBef>
                <a:spcPct val="0"/>
              </a:spcBef>
            </a:pPr>
            <a:r>
              <a:rPr lang="en-US" sz="3600" dirty="0">
                <a:solidFill>
                  <a:srgbClr val="000000"/>
                </a:solidFill>
                <a:latin typeface="Poppins"/>
                <a:ea typeface="Poppins"/>
                <a:cs typeface="Poppins"/>
                <a:sym typeface="Poppins"/>
              </a:rPr>
              <a:t>Questions:</a:t>
            </a:r>
          </a:p>
          <a:p>
            <a:pPr algn="just">
              <a:lnSpc>
                <a:spcPts val="4899"/>
              </a:lnSpc>
              <a:spcBef>
                <a:spcPct val="0"/>
              </a:spcBef>
            </a:pPr>
            <a:r>
              <a:rPr lang="en-US" sz="3600" dirty="0">
                <a:solidFill>
                  <a:srgbClr val="000000"/>
                </a:solidFill>
                <a:latin typeface="Poppins"/>
                <a:ea typeface="Poppins"/>
                <a:cs typeface="Poppins"/>
                <a:sym typeface="Poppins"/>
              </a:rPr>
              <a:t>“What helped your team work well together?”</a:t>
            </a:r>
          </a:p>
          <a:p>
            <a:pPr algn="just">
              <a:lnSpc>
                <a:spcPts val="4899"/>
              </a:lnSpc>
              <a:spcBef>
                <a:spcPct val="0"/>
              </a:spcBef>
            </a:pPr>
            <a:r>
              <a:rPr lang="en-US" sz="3600" dirty="0">
                <a:solidFill>
                  <a:srgbClr val="000000"/>
                </a:solidFill>
                <a:latin typeface="Poppins"/>
                <a:ea typeface="Poppins"/>
                <a:cs typeface="Poppins"/>
                <a:sym typeface="Poppins"/>
              </a:rPr>
              <a:t>“How did we make sure everyone was included?”</a:t>
            </a:r>
          </a:p>
          <a:p>
            <a:pPr algn="just">
              <a:lnSpc>
                <a:spcPts val="4899"/>
              </a:lnSpc>
              <a:spcBef>
                <a:spcPct val="0"/>
              </a:spcBef>
            </a:pPr>
            <a:r>
              <a:rPr lang="en-US" sz="3600" dirty="0">
                <a:solidFill>
                  <a:srgbClr val="000000"/>
                </a:solidFill>
                <a:latin typeface="Poppins"/>
                <a:ea typeface="Poppins"/>
                <a:cs typeface="Poppins"/>
                <a:sym typeface="Poppins"/>
              </a:rPr>
              <a:t>“What was challenging?”</a:t>
            </a:r>
          </a:p>
          <a:p>
            <a:pPr algn="just">
              <a:lnSpc>
                <a:spcPts val="4899"/>
              </a:lnSpc>
              <a:spcBef>
                <a:spcPct val="0"/>
              </a:spcBef>
            </a:pPr>
            <a:r>
              <a:rPr lang="en-US" sz="3600" dirty="0">
                <a:solidFill>
                  <a:srgbClr val="000000"/>
                </a:solidFill>
                <a:latin typeface="Poppins"/>
                <a:ea typeface="Poppins"/>
                <a:cs typeface="Poppins"/>
                <a:sym typeface="Poppins"/>
              </a:rPr>
              <a:t>“How can we bring this teamwork to daily life or sports?”</a:t>
            </a:r>
          </a:p>
          <a:p>
            <a:pPr algn="just">
              <a:lnSpc>
                <a:spcPts val="4899"/>
              </a:lnSpc>
              <a:spcBef>
                <a:spcPct val="0"/>
              </a:spcBef>
            </a:pPr>
            <a:r>
              <a:rPr lang="en-US" sz="3600" dirty="0">
                <a:solidFill>
                  <a:srgbClr val="000000"/>
                </a:solidFill>
                <a:latin typeface="Poppins"/>
                <a:ea typeface="Poppins"/>
                <a:cs typeface="Poppins"/>
                <a:sym typeface="Poppins"/>
              </a:rPr>
              <a:t>“What can we reuse more creatively in future?”</a:t>
            </a:r>
          </a:p>
        </p:txBody>
      </p:sp>
    </p:spTree>
    <p:extLst>
      <p:ext uri="{BB962C8B-B14F-4D97-AF65-F5344CB8AC3E}">
        <p14:creationId xmlns:p14="http://schemas.microsoft.com/office/powerpoint/2010/main" val="3362185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A3164"/>
        </a:solidFill>
        <a:effectLst/>
      </p:bgPr>
    </p:bg>
    <p:spTree>
      <p:nvGrpSpPr>
        <p:cNvPr id="1" name=""/>
        <p:cNvGrpSpPr/>
        <p:nvPr/>
      </p:nvGrpSpPr>
      <p:grpSpPr>
        <a:xfrm>
          <a:off x="0" y="0"/>
          <a:ext cx="0" cy="0"/>
          <a:chOff x="0" y="0"/>
          <a:chExt cx="0" cy="0"/>
        </a:xfrm>
      </p:grpSpPr>
      <p:sp>
        <p:nvSpPr>
          <p:cNvPr id="2" name="Freeform 2"/>
          <p:cNvSpPr/>
          <p:nvPr/>
        </p:nvSpPr>
        <p:spPr>
          <a:xfrm flipH="1" flipV="1">
            <a:off x="12064512" y="0"/>
            <a:ext cx="6192408" cy="5046812"/>
          </a:xfrm>
          <a:custGeom>
            <a:avLst/>
            <a:gdLst/>
            <a:ahLst/>
            <a:cxnLst/>
            <a:rect l="l" t="t" r="r" b="b"/>
            <a:pathLst>
              <a:path w="6192408" h="5046812">
                <a:moveTo>
                  <a:pt x="6192408" y="5046812"/>
                </a:moveTo>
                <a:lnTo>
                  <a:pt x="0" y="5046812"/>
                </a:lnTo>
                <a:lnTo>
                  <a:pt x="0" y="0"/>
                </a:lnTo>
                <a:lnTo>
                  <a:pt x="6192408" y="0"/>
                </a:lnTo>
                <a:lnTo>
                  <a:pt x="6192408" y="504681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2229406" y="4374617"/>
            <a:ext cx="13829188" cy="1285875"/>
          </a:xfrm>
          <a:prstGeom prst="rect">
            <a:avLst/>
          </a:prstGeom>
        </p:spPr>
        <p:txBody>
          <a:bodyPr lIns="0" tIns="0" rIns="0" bIns="0" rtlCol="0" anchor="t">
            <a:spAutoFit/>
          </a:bodyPr>
          <a:lstStyle/>
          <a:p>
            <a:pPr algn="ctr">
              <a:lnSpc>
                <a:spcPts val="9000"/>
              </a:lnSpc>
            </a:pPr>
            <a:r>
              <a:rPr lang="en-US" sz="9000" b="1" i="1">
                <a:solidFill>
                  <a:srgbClr val="FFFFFF"/>
                </a:solidFill>
                <a:latin typeface="Poppins Bold Italics"/>
                <a:ea typeface="Poppins Bold Italics"/>
                <a:cs typeface="Poppins Bold Italics"/>
                <a:sym typeface="Poppins Bold Italics"/>
              </a:rPr>
              <a:t>Context</a:t>
            </a:r>
          </a:p>
        </p:txBody>
      </p:sp>
      <p:sp>
        <p:nvSpPr>
          <p:cNvPr id="4" name="Freeform 4"/>
          <p:cNvSpPr/>
          <p:nvPr/>
        </p:nvSpPr>
        <p:spPr>
          <a:xfrm flipH="1">
            <a:off x="0" y="6172200"/>
            <a:ext cx="6815404" cy="4114800"/>
          </a:xfrm>
          <a:custGeom>
            <a:avLst/>
            <a:gdLst/>
            <a:ahLst/>
            <a:cxnLst/>
            <a:rect l="l" t="t" r="r" b="b"/>
            <a:pathLst>
              <a:path w="6815404" h="4114800">
                <a:moveTo>
                  <a:pt x="6815404" y="0"/>
                </a:moveTo>
                <a:lnTo>
                  <a:pt x="0" y="0"/>
                </a:lnTo>
                <a:lnTo>
                  <a:pt x="0" y="4114800"/>
                </a:lnTo>
                <a:lnTo>
                  <a:pt x="6815404" y="4114800"/>
                </a:lnTo>
                <a:lnTo>
                  <a:pt x="681540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2307927" y="7152747"/>
            <a:ext cx="5980073" cy="2511631"/>
          </a:xfrm>
          <a:custGeom>
            <a:avLst/>
            <a:gdLst/>
            <a:ahLst/>
            <a:cxnLst/>
            <a:rect l="l" t="t" r="r" b="b"/>
            <a:pathLst>
              <a:path w="5980073" h="2511631">
                <a:moveTo>
                  <a:pt x="0" y="0"/>
                </a:moveTo>
                <a:lnTo>
                  <a:pt x="5980073" y="0"/>
                </a:lnTo>
                <a:lnTo>
                  <a:pt x="5980073" y="2511630"/>
                </a:lnTo>
                <a:lnTo>
                  <a:pt x="0" y="25116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0" y="830155"/>
            <a:ext cx="5702446" cy="2395027"/>
          </a:xfrm>
          <a:custGeom>
            <a:avLst/>
            <a:gdLst/>
            <a:ahLst/>
            <a:cxnLst/>
            <a:rect l="l" t="t" r="r" b="b"/>
            <a:pathLst>
              <a:path w="5702446" h="2395027">
                <a:moveTo>
                  <a:pt x="0" y="0"/>
                </a:moveTo>
                <a:lnTo>
                  <a:pt x="5702446" y="0"/>
                </a:lnTo>
                <a:lnTo>
                  <a:pt x="5702446" y="2395028"/>
                </a:lnTo>
                <a:lnTo>
                  <a:pt x="0" y="23950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rot="-1086966">
            <a:off x="9552464" y="729116"/>
            <a:ext cx="5024095" cy="2097560"/>
          </a:xfrm>
          <a:custGeom>
            <a:avLst/>
            <a:gdLst/>
            <a:ahLst/>
            <a:cxnLst/>
            <a:rect l="l" t="t" r="r" b="b"/>
            <a:pathLst>
              <a:path w="5024095" h="2097560">
                <a:moveTo>
                  <a:pt x="0" y="0"/>
                </a:moveTo>
                <a:lnTo>
                  <a:pt x="5024095" y="0"/>
                </a:lnTo>
                <a:lnTo>
                  <a:pt x="5024095" y="2097560"/>
                </a:lnTo>
                <a:lnTo>
                  <a:pt x="0" y="20975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8" name="Group 8"/>
          <p:cNvGrpSpPr/>
          <p:nvPr/>
        </p:nvGrpSpPr>
        <p:grpSpPr>
          <a:xfrm>
            <a:off x="0" y="0"/>
            <a:ext cx="18288000" cy="1660311"/>
            <a:chOff x="0" y="0"/>
            <a:chExt cx="4816593" cy="437284"/>
          </a:xfrm>
        </p:grpSpPr>
        <p:sp>
          <p:nvSpPr>
            <p:cNvPr id="9" name="Freeform 9"/>
            <p:cNvSpPr/>
            <p:nvPr/>
          </p:nvSpPr>
          <p:spPr>
            <a:xfrm>
              <a:off x="0" y="0"/>
              <a:ext cx="4816592" cy="437284"/>
            </a:xfrm>
            <a:custGeom>
              <a:avLst/>
              <a:gdLst/>
              <a:ahLst/>
              <a:cxnLst/>
              <a:rect l="l" t="t" r="r" b="b"/>
              <a:pathLst>
                <a:path w="4816592" h="437284">
                  <a:moveTo>
                    <a:pt x="0" y="0"/>
                  </a:moveTo>
                  <a:lnTo>
                    <a:pt x="4816592" y="0"/>
                  </a:lnTo>
                  <a:lnTo>
                    <a:pt x="4816592" y="437284"/>
                  </a:lnTo>
                  <a:lnTo>
                    <a:pt x="0" y="437284"/>
                  </a:lnTo>
                  <a:close/>
                </a:path>
              </a:pathLst>
            </a:custGeom>
            <a:solidFill>
              <a:srgbClr val="FFFFFF"/>
            </a:solidFill>
          </p:spPr>
        </p:sp>
        <p:sp>
          <p:nvSpPr>
            <p:cNvPr id="10" name="TextBox 10"/>
            <p:cNvSpPr txBox="1"/>
            <p:nvPr/>
          </p:nvSpPr>
          <p:spPr>
            <a:xfrm>
              <a:off x="0" y="-38100"/>
              <a:ext cx="4816593" cy="475384"/>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0" y="-215003"/>
            <a:ext cx="3716119" cy="2090317"/>
          </a:xfrm>
          <a:custGeom>
            <a:avLst/>
            <a:gdLst/>
            <a:ahLst/>
            <a:cxnLst/>
            <a:rect l="l" t="t" r="r" b="b"/>
            <a:pathLst>
              <a:path w="3716119" h="2090317">
                <a:moveTo>
                  <a:pt x="0" y="0"/>
                </a:moveTo>
                <a:lnTo>
                  <a:pt x="3716119" y="0"/>
                </a:lnTo>
                <a:lnTo>
                  <a:pt x="3716119" y="2090317"/>
                </a:lnTo>
                <a:lnTo>
                  <a:pt x="0" y="2090317"/>
                </a:lnTo>
                <a:lnTo>
                  <a:pt x="0" y="0"/>
                </a:lnTo>
                <a:close/>
              </a:path>
            </a:pathLst>
          </a:custGeom>
          <a:blipFill>
            <a:blip r:embed="rId12"/>
            <a:stretch>
              <a:fillRect/>
            </a:stretch>
          </a:blipFill>
        </p:spPr>
      </p:sp>
      <p:sp>
        <p:nvSpPr>
          <p:cNvPr id="12" name="Freeform 12"/>
          <p:cNvSpPr/>
          <p:nvPr/>
        </p:nvSpPr>
        <p:spPr>
          <a:xfrm>
            <a:off x="12382275" y="268192"/>
            <a:ext cx="1970619" cy="1123927"/>
          </a:xfrm>
          <a:custGeom>
            <a:avLst/>
            <a:gdLst/>
            <a:ahLst/>
            <a:cxnLst/>
            <a:rect l="l" t="t" r="r" b="b"/>
            <a:pathLst>
              <a:path w="1970619" h="1123927">
                <a:moveTo>
                  <a:pt x="0" y="0"/>
                </a:moveTo>
                <a:lnTo>
                  <a:pt x="1970619" y="0"/>
                </a:lnTo>
                <a:lnTo>
                  <a:pt x="1970619" y="1123927"/>
                </a:lnTo>
                <a:lnTo>
                  <a:pt x="0" y="1123927"/>
                </a:lnTo>
                <a:lnTo>
                  <a:pt x="0" y="0"/>
                </a:lnTo>
                <a:close/>
              </a:path>
            </a:pathLst>
          </a:custGeom>
          <a:blipFill>
            <a:blip r:embed="rId13"/>
            <a:stretch>
              <a:fillRect/>
            </a:stretch>
          </a:blipFill>
        </p:spPr>
      </p:sp>
      <p:sp>
        <p:nvSpPr>
          <p:cNvPr id="13" name="Freeform 13"/>
          <p:cNvSpPr/>
          <p:nvPr/>
        </p:nvSpPr>
        <p:spPr>
          <a:xfrm>
            <a:off x="14470488" y="0"/>
            <a:ext cx="1454957" cy="1454957"/>
          </a:xfrm>
          <a:custGeom>
            <a:avLst/>
            <a:gdLst/>
            <a:ahLst/>
            <a:cxnLst/>
            <a:rect l="l" t="t" r="r" b="b"/>
            <a:pathLst>
              <a:path w="1454957" h="1454957">
                <a:moveTo>
                  <a:pt x="0" y="0"/>
                </a:moveTo>
                <a:lnTo>
                  <a:pt x="1454957" y="0"/>
                </a:lnTo>
                <a:lnTo>
                  <a:pt x="1454957" y="1454957"/>
                </a:lnTo>
                <a:lnTo>
                  <a:pt x="0" y="1454957"/>
                </a:lnTo>
                <a:lnTo>
                  <a:pt x="0" y="0"/>
                </a:lnTo>
                <a:close/>
              </a:path>
            </a:pathLst>
          </a:custGeom>
          <a:blipFill>
            <a:blip r:embed="rId14"/>
            <a:stretch>
              <a:fillRect/>
            </a:stretch>
          </a:blipFill>
        </p:spPr>
      </p:sp>
      <p:sp>
        <p:nvSpPr>
          <p:cNvPr id="14" name="Freeform 14"/>
          <p:cNvSpPr/>
          <p:nvPr/>
        </p:nvSpPr>
        <p:spPr>
          <a:xfrm>
            <a:off x="15925445" y="0"/>
            <a:ext cx="1976015" cy="1660311"/>
          </a:xfrm>
          <a:custGeom>
            <a:avLst/>
            <a:gdLst/>
            <a:ahLst/>
            <a:cxnLst/>
            <a:rect l="l" t="t" r="r" b="b"/>
            <a:pathLst>
              <a:path w="1976015" h="1660311">
                <a:moveTo>
                  <a:pt x="0" y="0"/>
                </a:moveTo>
                <a:lnTo>
                  <a:pt x="1976015" y="0"/>
                </a:lnTo>
                <a:lnTo>
                  <a:pt x="1976015" y="1660311"/>
                </a:lnTo>
                <a:lnTo>
                  <a:pt x="0" y="1660311"/>
                </a:lnTo>
                <a:lnTo>
                  <a:pt x="0" y="0"/>
                </a:lnTo>
                <a:close/>
              </a:path>
            </a:pathLst>
          </a:custGeom>
          <a:blipFill>
            <a:blip r:embed="rId15"/>
            <a:stretch>
              <a:fillRect l="-42474" t="-9557" r="-46274" b="-16801"/>
            </a:stretch>
          </a:blipFill>
        </p:spPr>
      </p:sp>
      <p:sp>
        <p:nvSpPr>
          <p:cNvPr id="15" name="Freeform 15"/>
          <p:cNvSpPr/>
          <p:nvPr/>
        </p:nvSpPr>
        <p:spPr>
          <a:xfrm>
            <a:off x="9144000" y="489443"/>
            <a:ext cx="2832357" cy="681425"/>
          </a:xfrm>
          <a:custGeom>
            <a:avLst/>
            <a:gdLst/>
            <a:ahLst/>
            <a:cxnLst/>
            <a:rect l="l" t="t" r="r" b="b"/>
            <a:pathLst>
              <a:path w="2832357" h="681425">
                <a:moveTo>
                  <a:pt x="0" y="0"/>
                </a:moveTo>
                <a:lnTo>
                  <a:pt x="2832357" y="0"/>
                </a:lnTo>
                <a:lnTo>
                  <a:pt x="2832357" y="681425"/>
                </a:lnTo>
                <a:lnTo>
                  <a:pt x="0" y="681425"/>
                </a:lnTo>
                <a:lnTo>
                  <a:pt x="0" y="0"/>
                </a:lnTo>
                <a:close/>
              </a:path>
            </a:pathLst>
          </a:custGeom>
          <a:blipFill>
            <a:blip r:embed="rId16"/>
            <a:stretch>
              <a:fillRect/>
            </a:stretch>
          </a:blipFill>
        </p:spPr>
      </p:sp>
      <p:grpSp>
        <p:nvGrpSpPr>
          <p:cNvPr id="16" name="Group 16"/>
          <p:cNvGrpSpPr/>
          <p:nvPr/>
        </p:nvGrpSpPr>
        <p:grpSpPr>
          <a:xfrm>
            <a:off x="0" y="8668509"/>
            <a:ext cx="18288000" cy="1660311"/>
            <a:chOff x="0" y="0"/>
            <a:chExt cx="4816593" cy="437284"/>
          </a:xfrm>
        </p:grpSpPr>
        <p:sp>
          <p:nvSpPr>
            <p:cNvPr id="17" name="Freeform 17"/>
            <p:cNvSpPr/>
            <p:nvPr/>
          </p:nvSpPr>
          <p:spPr>
            <a:xfrm>
              <a:off x="0" y="0"/>
              <a:ext cx="4816592" cy="437284"/>
            </a:xfrm>
            <a:custGeom>
              <a:avLst/>
              <a:gdLst/>
              <a:ahLst/>
              <a:cxnLst/>
              <a:rect l="l" t="t" r="r" b="b"/>
              <a:pathLst>
                <a:path w="4816592" h="437284">
                  <a:moveTo>
                    <a:pt x="0" y="0"/>
                  </a:moveTo>
                  <a:lnTo>
                    <a:pt x="4816592" y="0"/>
                  </a:lnTo>
                  <a:lnTo>
                    <a:pt x="4816592" y="437284"/>
                  </a:lnTo>
                  <a:lnTo>
                    <a:pt x="0" y="437284"/>
                  </a:lnTo>
                  <a:close/>
                </a:path>
              </a:pathLst>
            </a:custGeom>
            <a:solidFill>
              <a:srgbClr val="FFFFFF"/>
            </a:solidFill>
          </p:spPr>
        </p:sp>
        <p:sp>
          <p:nvSpPr>
            <p:cNvPr id="18" name="TextBox 18"/>
            <p:cNvSpPr txBox="1"/>
            <p:nvPr/>
          </p:nvSpPr>
          <p:spPr>
            <a:xfrm>
              <a:off x="0" y="-38100"/>
              <a:ext cx="4816593" cy="475384"/>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634829" y="8950280"/>
            <a:ext cx="4920080" cy="1096768"/>
          </a:xfrm>
          <a:custGeom>
            <a:avLst/>
            <a:gdLst/>
            <a:ahLst/>
            <a:cxnLst/>
            <a:rect l="l" t="t" r="r" b="b"/>
            <a:pathLst>
              <a:path w="4920080" h="1096768">
                <a:moveTo>
                  <a:pt x="0" y="0"/>
                </a:moveTo>
                <a:lnTo>
                  <a:pt x="4920080" y="0"/>
                </a:lnTo>
                <a:lnTo>
                  <a:pt x="4920080" y="1096768"/>
                </a:lnTo>
                <a:lnTo>
                  <a:pt x="0" y="1096768"/>
                </a:lnTo>
                <a:lnTo>
                  <a:pt x="0" y="0"/>
                </a:lnTo>
                <a:close/>
              </a:path>
            </a:pathLst>
          </a:custGeom>
          <a:blipFill>
            <a:blip r:embed="rId17"/>
            <a:stretch>
              <a:fillRect/>
            </a:stretch>
          </a:blipFill>
        </p:spPr>
      </p:sp>
      <p:sp>
        <p:nvSpPr>
          <p:cNvPr id="20" name="TextBox 20"/>
          <p:cNvSpPr txBox="1"/>
          <p:nvPr/>
        </p:nvSpPr>
        <p:spPr>
          <a:xfrm>
            <a:off x="9988941" y="8912180"/>
            <a:ext cx="7542098" cy="1143616"/>
          </a:xfrm>
          <a:prstGeom prst="rect">
            <a:avLst/>
          </a:prstGeom>
        </p:spPr>
        <p:txBody>
          <a:bodyPr lIns="0" tIns="0" rIns="0" bIns="0" rtlCol="0" anchor="t">
            <a:spAutoFit/>
          </a:bodyPr>
          <a:lstStyle/>
          <a:p>
            <a:pPr algn="just">
              <a:lnSpc>
                <a:spcPts val="2288"/>
              </a:lnSpc>
              <a:spcBef>
                <a:spcPct val="0"/>
              </a:spcBef>
            </a:pPr>
            <a:r>
              <a:rPr lang="en-US" sz="1634" b="1">
                <a:solidFill>
                  <a:srgbClr val="0A3164"/>
                </a:solidFill>
                <a:latin typeface="Poppins Medium"/>
                <a:ea typeface="Poppins Medium"/>
                <a:cs typeface="Poppins Medium"/>
                <a:sym typeface="Poppins Medium"/>
              </a:rPr>
              <a:t>Funded by the European Union. Views and opinions expressed are however those of the author(s) only and do not necessarily reflect those of the European Union or EACEA. Neither the European Union nor EACEA can be held responsible for them.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254596" y="254596"/>
            <a:ext cx="4114678" cy="3605487"/>
          </a:xfrm>
          <a:custGeom>
            <a:avLst/>
            <a:gdLst/>
            <a:ahLst/>
            <a:cxnLst/>
            <a:rect l="l" t="t" r="r" b="b"/>
            <a:pathLst>
              <a:path w="4114678" h="3605487">
                <a:moveTo>
                  <a:pt x="0" y="0"/>
                </a:moveTo>
                <a:lnTo>
                  <a:pt x="4114678" y="0"/>
                </a:lnTo>
                <a:lnTo>
                  <a:pt x="4114678" y="3605486"/>
                </a:lnTo>
                <a:lnTo>
                  <a:pt x="0" y="36054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562032" y="5389965"/>
            <a:ext cx="1550577" cy="0"/>
          </a:xfrm>
          <a:prstGeom prst="line">
            <a:avLst/>
          </a:prstGeom>
          <a:ln w="95250" cap="flat">
            <a:solidFill>
              <a:srgbClr val="FFFFFF"/>
            </a:solidFill>
            <a:prstDash val="solid"/>
            <a:headEnd type="none" w="sm" len="sm"/>
            <a:tailEnd type="none" w="sm" len="sm"/>
          </a:ln>
        </p:spPr>
      </p:sp>
      <p:sp>
        <p:nvSpPr>
          <p:cNvPr id="4" name="TextBox 4"/>
          <p:cNvSpPr txBox="1"/>
          <p:nvPr/>
        </p:nvSpPr>
        <p:spPr>
          <a:xfrm>
            <a:off x="1028700" y="1005857"/>
            <a:ext cx="13906500" cy="961802"/>
          </a:xfrm>
          <a:prstGeom prst="rect">
            <a:avLst/>
          </a:prstGeom>
        </p:spPr>
        <p:txBody>
          <a:bodyPr wrap="square" lIns="0" tIns="0" rIns="0" bIns="0" rtlCol="0" anchor="t">
            <a:spAutoFit/>
          </a:bodyPr>
          <a:lstStyle/>
          <a:p>
            <a:pPr algn="l">
              <a:lnSpc>
                <a:spcPts val="7410"/>
              </a:lnSpc>
            </a:pPr>
            <a:r>
              <a:rPr lang="en-US" sz="6500" b="1" i="1" dirty="0">
                <a:solidFill>
                  <a:srgbClr val="000000"/>
                </a:solidFill>
                <a:latin typeface="Poppins Bold Italics"/>
                <a:ea typeface="Poppins Bold Italics"/>
                <a:cs typeface="Poppins Bold Italics"/>
                <a:sym typeface="Poppins Bold Italics"/>
              </a:rPr>
              <a:t>General Workshop Information</a:t>
            </a:r>
          </a:p>
        </p:txBody>
      </p:sp>
      <p:sp>
        <p:nvSpPr>
          <p:cNvPr id="5" name="AutoShape 5"/>
          <p:cNvSpPr/>
          <p:nvPr/>
        </p:nvSpPr>
        <p:spPr>
          <a:xfrm>
            <a:off x="7622780" y="4554484"/>
            <a:ext cx="1296233" cy="0"/>
          </a:xfrm>
          <a:prstGeom prst="line">
            <a:avLst/>
          </a:prstGeom>
          <a:ln w="47625" cap="flat">
            <a:solidFill>
              <a:srgbClr val="FFFFFF"/>
            </a:solidFill>
            <a:prstDash val="solid"/>
            <a:headEnd type="none" w="sm" len="sm"/>
            <a:tailEnd type="arrow" w="med" len="sm"/>
          </a:ln>
        </p:spPr>
      </p:sp>
      <p:sp>
        <p:nvSpPr>
          <p:cNvPr id="6" name="Freeform 6"/>
          <p:cNvSpPr/>
          <p:nvPr/>
        </p:nvSpPr>
        <p:spPr>
          <a:xfrm>
            <a:off x="15038454" y="8028566"/>
            <a:ext cx="3249546" cy="2258434"/>
          </a:xfrm>
          <a:custGeom>
            <a:avLst/>
            <a:gdLst/>
            <a:ahLst/>
            <a:cxnLst/>
            <a:rect l="l" t="t" r="r" b="b"/>
            <a:pathLst>
              <a:path w="3249546" h="2258434">
                <a:moveTo>
                  <a:pt x="0" y="0"/>
                </a:moveTo>
                <a:lnTo>
                  <a:pt x="3249546" y="0"/>
                </a:lnTo>
                <a:lnTo>
                  <a:pt x="3249546" y="2258434"/>
                </a:lnTo>
                <a:lnTo>
                  <a:pt x="0" y="2258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0" y="9157783"/>
            <a:ext cx="2641686" cy="1109508"/>
          </a:xfrm>
          <a:custGeom>
            <a:avLst/>
            <a:gdLst/>
            <a:ahLst/>
            <a:cxnLst/>
            <a:rect l="l" t="t" r="r" b="b"/>
            <a:pathLst>
              <a:path w="2641686" h="1109508">
                <a:moveTo>
                  <a:pt x="0" y="0"/>
                </a:moveTo>
                <a:lnTo>
                  <a:pt x="2641686" y="0"/>
                </a:lnTo>
                <a:lnTo>
                  <a:pt x="2641686" y="1109508"/>
                </a:lnTo>
                <a:lnTo>
                  <a:pt x="0" y="11095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10800000" flipH="1">
            <a:off x="16230661" y="0"/>
            <a:ext cx="2057339" cy="2057339"/>
          </a:xfrm>
          <a:custGeom>
            <a:avLst/>
            <a:gdLst/>
            <a:ahLst/>
            <a:cxnLst/>
            <a:rect l="l" t="t" r="r" b="b"/>
            <a:pathLst>
              <a:path w="2057339" h="2057339">
                <a:moveTo>
                  <a:pt x="2057339" y="0"/>
                </a:moveTo>
                <a:lnTo>
                  <a:pt x="0" y="0"/>
                </a:lnTo>
                <a:lnTo>
                  <a:pt x="0" y="2057339"/>
                </a:lnTo>
                <a:lnTo>
                  <a:pt x="2057339" y="2057339"/>
                </a:lnTo>
                <a:lnTo>
                  <a:pt x="2057339" y="0"/>
                </a:lnTo>
                <a:close/>
              </a:path>
            </a:pathLst>
          </a:custGeom>
          <a:blipFill>
            <a:blip r:embed="rId8">
              <a:extLst>
                <a:ext uri="{96DAC541-7B7A-43D3-8B79-37D633B846F1}">
                  <asvg:svgBlip xmlns:asvg="http://schemas.microsoft.com/office/drawing/2016/SVG/main" r:embed="rId9"/>
                </a:ext>
              </a:extLst>
            </a:blip>
            <a:stretch>
              <a:fillRect/>
            </a:stretch>
          </a:blipFill>
        </p:spPr>
      </p:sp>
      <p:graphicFrame>
        <p:nvGraphicFramePr>
          <p:cNvPr id="10" name="Table 9">
            <a:extLst>
              <a:ext uri="{FF2B5EF4-FFF2-40B4-BE49-F238E27FC236}">
                <a16:creationId xmlns:a16="http://schemas.microsoft.com/office/drawing/2014/main" id="{5622D619-7045-C50D-EEE2-C69C7A49518B}"/>
              </a:ext>
            </a:extLst>
          </p:cNvPr>
          <p:cNvGraphicFramePr>
            <a:graphicFrameLocks noGrp="1"/>
          </p:cNvGraphicFramePr>
          <p:nvPr>
            <p:extLst>
              <p:ext uri="{D42A27DB-BD31-4B8C-83A1-F6EECF244321}">
                <p14:modId xmlns:p14="http://schemas.microsoft.com/office/powerpoint/2010/main" val="2438792243"/>
              </p:ext>
            </p:extLst>
          </p:nvPr>
        </p:nvGraphicFramePr>
        <p:xfrm>
          <a:off x="838200" y="3213652"/>
          <a:ext cx="14478000" cy="5261422"/>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3628952719"/>
                    </a:ext>
                  </a:extLst>
                </a:gridCol>
                <a:gridCol w="11506200">
                  <a:extLst>
                    <a:ext uri="{9D8B030D-6E8A-4147-A177-3AD203B41FA5}">
                      <a16:colId xmlns:a16="http://schemas.microsoft.com/office/drawing/2014/main" val="3516566976"/>
                    </a:ext>
                  </a:extLst>
                </a:gridCol>
              </a:tblGrid>
              <a:tr h="939248">
                <a:tc>
                  <a:txBody>
                    <a:bodyPr/>
                    <a:lstStyle/>
                    <a:p>
                      <a:r>
                        <a:rPr lang="en-GR" sz="2400" dirty="0">
                          <a:latin typeface=""/>
                        </a:rPr>
                        <a:t>Field</a:t>
                      </a:r>
                    </a:p>
                  </a:txBody>
                  <a:tcPr/>
                </a:tc>
                <a:tc>
                  <a:txBody>
                    <a:bodyPr/>
                    <a:lstStyle/>
                    <a:p>
                      <a:r>
                        <a:rPr lang="en-US" sz="2400" dirty="0">
                          <a:latin typeface=""/>
                        </a:rPr>
                        <a:t>Description/ What to Fill</a:t>
                      </a:r>
                    </a:p>
                  </a:txBody>
                  <a:tcPr/>
                </a:tc>
                <a:extLst>
                  <a:ext uri="{0D108BD9-81ED-4DB2-BD59-A6C34878D82A}">
                    <a16:rowId xmlns:a16="http://schemas.microsoft.com/office/drawing/2014/main" val="963740652"/>
                  </a:ext>
                </a:extLst>
              </a:tr>
              <a:tr h="602134">
                <a:tc>
                  <a:txBody>
                    <a:bodyPr/>
                    <a:lstStyle/>
                    <a:p>
                      <a:r>
                        <a:rPr lang="en-GR" sz="2400" dirty="0">
                          <a:latin typeface=""/>
                        </a:rPr>
                        <a:t>Workshop Title</a:t>
                      </a:r>
                    </a:p>
                  </a:txBody>
                  <a:tcPr/>
                </a:tc>
                <a:tc>
                  <a:txBody>
                    <a:bodyPr/>
                    <a:lstStyle/>
                    <a:p>
                      <a:r>
                        <a:rPr lang="en-US" sz="2400" dirty="0">
                          <a:latin typeface=""/>
                        </a:rPr>
                        <a:t>Play Together: Teamwork &amp; Social Inclusion Games</a:t>
                      </a:r>
                      <a:endParaRPr lang="en-GR" sz="2400" dirty="0">
                        <a:latin typeface=""/>
                      </a:endParaRPr>
                    </a:p>
                  </a:txBody>
                  <a:tcPr/>
                </a:tc>
                <a:extLst>
                  <a:ext uri="{0D108BD9-81ED-4DB2-BD59-A6C34878D82A}">
                    <a16:rowId xmlns:a16="http://schemas.microsoft.com/office/drawing/2014/main" val="2999725437"/>
                  </a:ext>
                </a:extLst>
              </a:tr>
              <a:tr h="1039302">
                <a:tc>
                  <a:txBody>
                    <a:bodyPr/>
                    <a:lstStyle/>
                    <a:p>
                      <a:r>
                        <a:rPr lang="en-GR" sz="2400" dirty="0">
                          <a:latin typeface=""/>
                        </a:rPr>
                        <a:t>Theme/ Cluster</a:t>
                      </a:r>
                    </a:p>
                  </a:txBody>
                  <a:tcPr/>
                </a:tc>
                <a:tc>
                  <a:txBody>
                    <a:bodyPr/>
                    <a:lstStyle/>
                    <a:p>
                      <a:r>
                        <a:rPr lang="en-US" sz="2400" dirty="0">
                          <a:latin typeface=""/>
                        </a:rPr>
                        <a:t>Physical Activity-Teamwork &amp; Social Inclusion Games</a:t>
                      </a:r>
                      <a:endParaRPr lang="en-GR" sz="2400" dirty="0">
                        <a:latin typeface=""/>
                      </a:endParaRPr>
                    </a:p>
                  </a:txBody>
                  <a:tcPr/>
                </a:tc>
                <a:extLst>
                  <a:ext uri="{0D108BD9-81ED-4DB2-BD59-A6C34878D82A}">
                    <a16:rowId xmlns:a16="http://schemas.microsoft.com/office/drawing/2014/main" val="1795786788"/>
                  </a:ext>
                </a:extLst>
              </a:tr>
              <a:tr h="602134">
                <a:tc>
                  <a:txBody>
                    <a:bodyPr/>
                    <a:lstStyle/>
                    <a:p>
                      <a:r>
                        <a:rPr lang="en-GR" sz="2400" dirty="0">
                          <a:latin typeface=""/>
                        </a:rPr>
                        <a:t>Country/ Partner</a:t>
                      </a:r>
                    </a:p>
                  </a:txBody>
                  <a:tcPr/>
                </a:tc>
                <a:tc>
                  <a:txBody>
                    <a:bodyPr/>
                    <a:lstStyle/>
                    <a:p>
                      <a:r>
                        <a:rPr lang="en-US" sz="2400" dirty="0" err="1">
                          <a:latin typeface=""/>
                        </a:rPr>
                        <a:t>Kinitiko</a:t>
                      </a:r>
                      <a:r>
                        <a:rPr lang="en-US" sz="2400" dirty="0">
                          <a:latin typeface=""/>
                        </a:rPr>
                        <a:t> </a:t>
                      </a:r>
                      <a:r>
                        <a:rPr lang="en-US" sz="2400" dirty="0" err="1">
                          <a:latin typeface=""/>
                        </a:rPr>
                        <a:t>Ergastiri</a:t>
                      </a:r>
                      <a:r>
                        <a:rPr lang="en-US" sz="2400" dirty="0">
                          <a:latin typeface=""/>
                        </a:rPr>
                        <a:t>, Greece </a:t>
                      </a:r>
                      <a:endParaRPr lang="en-GR" sz="2400" dirty="0">
                        <a:latin typeface=""/>
                      </a:endParaRPr>
                    </a:p>
                  </a:txBody>
                  <a:tcPr/>
                </a:tc>
                <a:extLst>
                  <a:ext uri="{0D108BD9-81ED-4DB2-BD59-A6C34878D82A}">
                    <a16:rowId xmlns:a16="http://schemas.microsoft.com/office/drawing/2014/main" val="4168412806"/>
                  </a:ext>
                </a:extLst>
              </a:tr>
              <a:tr h="1039302">
                <a:tc>
                  <a:txBody>
                    <a:bodyPr/>
                    <a:lstStyle/>
                    <a:p>
                      <a:r>
                        <a:rPr lang="en-GR" sz="2400" dirty="0">
                          <a:latin typeface=""/>
                        </a:rPr>
                        <a:t>Target Group</a:t>
                      </a:r>
                    </a:p>
                  </a:txBody>
                  <a:tcPr/>
                </a:tc>
                <a:tc>
                  <a:txBody>
                    <a:bodyPr/>
                    <a:lstStyle/>
                    <a:p>
                      <a:r>
                        <a:rPr lang="en-GR" sz="2400" dirty="0">
                          <a:latin typeface=""/>
                        </a:rPr>
                        <a:t>(e.g. youth, elderly, people with disabilities, mixed groups, gender sensitive, refugees etc)</a:t>
                      </a:r>
                    </a:p>
                  </a:txBody>
                  <a:tcPr/>
                </a:tc>
                <a:extLst>
                  <a:ext uri="{0D108BD9-81ED-4DB2-BD59-A6C34878D82A}">
                    <a16:rowId xmlns:a16="http://schemas.microsoft.com/office/drawing/2014/main" val="1154666194"/>
                  </a:ext>
                </a:extLst>
              </a:tr>
              <a:tr h="1039302">
                <a:tc>
                  <a:txBody>
                    <a:bodyPr/>
                    <a:lstStyle/>
                    <a:p>
                      <a:r>
                        <a:rPr lang="en-GR" sz="2400" dirty="0">
                          <a:latin typeface=""/>
                        </a:rPr>
                        <a:t>Context/Setting</a:t>
                      </a:r>
                    </a:p>
                  </a:txBody>
                  <a:tcPr/>
                </a:tc>
                <a:tc>
                  <a:txBody>
                    <a:bodyPr/>
                    <a:lstStyle/>
                    <a:p>
                      <a:r>
                        <a:rPr lang="en-US" sz="2400" dirty="0">
                          <a:latin typeface=""/>
                        </a:rPr>
                        <a:t>Outdoor park, school yard, public plaza, or community </a:t>
                      </a:r>
                      <a:r>
                        <a:rPr lang="en-US" sz="2400" dirty="0" err="1">
                          <a:latin typeface=""/>
                        </a:rPr>
                        <a:t>centre</a:t>
                      </a:r>
                      <a:r>
                        <a:rPr lang="en-US" sz="2400" dirty="0">
                          <a:latin typeface=""/>
                        </a:rPr>
                        <a:t>.</a:t>
                      </a:r>
                      <a:endParaRPr lang="en-GR" sz="2400" dirty="0">
                        <a:latin typeface=""/>
                      </a:endParaRPr>
                    </a:p>
                  </a:txBody>
                  <a:tcPr/>
                </a:tc>
                <a:extLst>
                  <a:ext uri="{0D108BD9-81ED-4DB2-BD59-A6C34878D82A}">
                    <a16:rowId xmlns:a16="http://schemas.microsoft.com/office/drawing/2014/main" val="162053925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254596" y="254596"/>
            <a:ext cx="4114678" cy="3605487"/>
          </a:xfrm>
          <a:custGeom>
            <a:avLst/>
            <a:gdLst/>
            <a:ahLst/>
            <a:cxnLst/>
            <a:rect l="l" t="t" r="r" b="b"/>
            <a:pathLst>
              <a:path w="4114678" h="3605487">
                <a:moveTo>
                  <a:pt x="0" y="0"/>
                </a:moveTo>
                <a:lnTo>
                  <a:pt x="4114678" y="0"/>
                </a:lnTo>
                <a:lnTo>
                  <a:pt x="4114678" y="3605486"/>
                </a:lnTo>
                <a:lnTo>
                  <a:pt x="0" y="36054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562032" y="5389965"/>
            <a:ext cx="1550577" cy="0"/>
          </a:xfrm>
          <a:prstGeom prst="line">
            <a:avLst/>
          </a:prstGeom>
          <a:ln w="95250" cap="flat">
            <a:solidFill>
              <a:srgbClr val="FFFFFF"/>
            </a:solidFill>
            <a:prstDash val="solid"/>
            <a:headEnd type="none" w="sm" len="sm"/>
            <a:tailEnd type="none" w="sm" len="sm"/>
          </a:ln>
        </p:spPr>
      </p:sp>
      <p:sp>
        <p:nvSpPr>
          <p:cNvPr id="4" name="TextBox 4"/>
          <p:cNvSpPr txBox="1"/>
          <p:nvPr/>
        </p:nvSpPr>
        <p:spPr>
          <a:xfrm>
            <a:off x="1028700" y="1005857"/>
            <a:ext cx="13906500" cy="961802"/>
          </a:xfrm>
          <a:prstGeom prst="rect">
            <a:avLst/>
          </a:prstGeom>
        </p:spPr>
        <p:txBody>
          <a:bodyPr wrap="square" lIns="0" tIns="0" rIns="0" bIns="0" rtlCol="0" anchor="t">
            <a:spAutoFit/>
          </a:bodyPr>
          <a:lstStyle/>
          <a:p>
            <a:pPr algn="l">
              <a:lnSpc>
                <a:spcPts val="7410"/>
              </a:lnSpc>
            </a:pPr>
            <a:r>
              <a:rPr lang="en-US" sz="6500" b="1" i="1" dirty="0">
                <a:solidFill>
                  <a:srgbClr val="000000"/>
                </a:solidFill>
                <a:latin typeface="Poppins Bold Italics"/>
                <a:ea typeface="Poppins Bold Italics"/>
                <a:cs typeface="Poppins Bold Italics"/>
                <a:sym typeface="Poppins Bold Italics"/>
              </a:rPr>
              <a:t>Activity Description</a:t>
            </a:r>
          </a:p>
        </p:txBody>
      </p:sp>
      <p:sp>
        <p:nvSpPr>
          <p:cNvPr id="5" name="AutoShape 5"/>
          <p:cNvSpPr/>
          <p:nvPr/>
        </p:nvSpPr>
        <p:spPr>
          <a:xfrm>
            <a:off x="7622780" y="4554484"/>
            <a:ext cx="1296233" cy="0"/>
          </a:xfrm>
          <a:prstGeom prst="line">
            <a:avLst/>
          </a:prstGeom>
          <a:ln w="47625" cap="flat">
            <a:solidFill>
              <a:srgbClr val="FFFFFF"/>
            </a:solidFill>
            <a:prstDash val="solid"/>
            <a:headEnd type="none" w="sm" len="sm"/>
            <a:tailEnd type="arrow" w="med" len="sm"/>
          </a:ln>
        </p:spPr>
      </p:sp>
      <p:sp>
        <p:nvSpPr>
          <p:cNvPr id="6" name="Freeform 6"/>
          <p:cNvSpPr/>
          <p:nvPr/>
        </p:nvSpPr>
        <p:spPr>
          <a:xfrm>
            <a:off x="15038454" y="8028566"/>
            <a:ext cx="3249546" cy="2258434"/>
          </a:xfrm>
          <a:custGeom>
            <a:avLst/>
            <a:gdLst/>
            <a:ahLst/>
            <a:cxnLst/>
            <a:rect l="l" t="t" r="r" b="b"/>
            <a:pathLst>
              <a:path w="3249546" h="2258434">
                <a:moveTo>
                  <a:pt x="0" y="0"/>
                </a:moveTo>
                <a:lnTo>
                  <a:pt x="3249546" y="0"/>
                </a:lnTo>
                <a:lnTo>
                  <a:pt x="3249546" y="2258434"/>
                </a:lnTo>
                <a:lnTo>
                  <a:pt x="0" y="2258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0" y="9157783"/>
            <a:ext cx="2641686" cy="1109508"/>
          </a:xfrm>
          <a:custGeom>
            <a:avLst/>
            <a:gdLst/>
            <a:ahLst/>
            <a:cxnLst/>
            <a:rect l="l" t="t" r="r" b="b"/>
            <a:pathLst>
              <a:path w="2641686" h="1109508">
                <a:moveTo>
                  <a:pt x="0" y="0"/>
                </a:moveTo>
                <a:lnTo>
                  <a:pt x="2641686" y="0"/>
                </a:lnTo>
                <a:lnTo>
                  <a:pt x="2641686" y="1109508"/>
                </a:lnTo>
                <a:lnTo>
                  <a:pt x="0" y="11095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10800000" flipH="1">
            <a:off x="16230661" y="0"/>
            <a:ext cx="2057339" cy="2057339"/>
          </a:xfrm>
          <a:custGeom>
            <a:avLst/>
            <a:gdLst/>
            <a:ahLst/>
            <a:cxnLst/>
            <a:rect l="l" t="t" r="r" b="b"/>
            <a:pathLst>
              <a:path w="2057339" h="2057339">
                <a:moveTo>
                  <a:pt x="2057339" y="0"/>
                </a:moveTo>
                <a:lnTo>
                  <a:pt x="0" y="0"/>
                </a:lnTo>
                <a:lnTo>
                  <a:pt x="0" y="2057339"/>
                </a:lnTo>
                <a:lnTo>
                  <a:pt x="2057339" y="2057339"/>
                </a:lnTo>
                <a:lnTo>
                  <a:pt x="2057339" y="0"/>
                </a:lnTo>
                <a:close/>
              </a:path>
            </a:pathLst>
          </a:custGeom>
          <a:blipFill>
            <a:blip r:embed="rId8">
              <a:extLst>
                <a:ext uri="{96DAC541-7B7A-43D3-8B79-37D633B846F1}">
                  <asvg:svgBlip xmlns:asvg="http://schemas.microsoft.com/office/drawing/2016/SVG/main" r:embed="rId9"/>
                </a:ext>
              </a:extLst>
            </a:blip>
            <a:stretch>
              <a:fillRect/>
            </a:stretch>
          </a:blipFill>
        </p:spPr>
      </p:sp>
      <p:graphicFrame>
        <p:nvGraphicFramePr>
          <p:cNvPr id="10" name="Table 9">
            <a:extLst>
              <a:ext uri="{FF2B5EF4-FFF2-40B4-BE49-F238E27FC236}">
                <a16:creationId xmlns:a16="http://schemas.microsoft.com/office/drawing/2014/main" id="{5622D619-7045-C50D-EEE2-C69C7A49518B}"/>
              </a:ext>
            </a:extLst>
          </p:cNvPr>
          <p:cNvGraphicFramePr>
            <a:graphicFrameLocks noGrp="1"/>
          </p:cNvGraphicFramePr>
          <p:nvPr>
            <p:extLst>
              <p:ext uri="{D42A27DB-BD31-4B8C-83A1-F6EECF244321}">
                <p14:modId xmlns:p14="http://schemas.microsoft.com/office/powerpoint/2010/main" val="3417523621"/>
              </p:ext>
            </p:extLst>
          </p:nvPr>
        </p:nvGraphicFramePr>
        <p:xfrm>
          <a:off x="1344090" y="2320347"/>
          <a:ext cx="14478000" cy="727277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3628952719"/>
                    </a:ext>
                  </a:extLst>
                </a:gridCol>
                <a:gridCol w="11506200">
                  <a:extLst>
                    <a:ext uri="{9D8B030D-6E8A-4147-A177-3AD203B41FA5}">
                      <a16:colId xmlns:a16="http://schemas.microsoft.com/office/drawing/2014/main" val="3516566976"/>
                    </a:ext>
                  </a:extLst>
                </a:gridCol>
              </a:tblGrid>
              <a:tr h="602134">
                <a:tc>
                  <a:txBody>
                    <a:bodyPr/>
                    <a:lstStyle/>
                    <a:p>
                      <a:r>
                        <a:rPr lang="en-GR" sz="2400" dirty="0">
                          <a:latin typeface=""/>
                        </a:rPr>
                        <a:t>Field</a:t>
                      </a:r>
                    </a:p>
                  </a:txBody>
                  <a:tcPr/>
                </a:tc>
                <a:tc>
                  <a:txBody>
                    <a:bodyPr/>
                    <a:lstStyle/>
                    <a:p>
                      <a:r>
                        <a:rPr lang="en-GR" sz="2400" dirty="0">
                          <a:latin typeface=""/>
                        </a:rPr>
                        <a:t>Description</a:t>
                      </a:r>
                    </a:p>
                  </a:txBody>
                  <a:tcPr/>
                </a:tc>
                <a:extLst>
                  <a:ext uri="{0D108BD9-81ED-4DB2-BD59-A6C34878D82A}">
                    <a16:rowId xmlns:a16="http://schemas.microsoft.com/office/drawing/2014/main" val="963740652"/>
                  </a:ext>
                </a:extLst>
              </a:tr>
              <a:tr h="602134">
                <a:tc>
                  <a:txBody>
                    <a:bodyPr/>
                    <a:lstStyle/>
                    <a:p>
                      <a:r>
                        <a:rPr lang="en-GR" sz="2400" dirty="0">
                          <a:latin typeface=""/>
                        </a:rPr>
                        <a:t>Type of Activity</a:t>
                      </a:r>
                    </a:p>
                  </a:txBody>
                  <a:tcPr/>
                </a:tc>
                <a:tc>
                  <a:txBody>
                    <a:bodyPr/>
                    <a:lstStyle/>
                    <a:p>
                      <a:r>
                        <a:rPr lang="en-GR" sz="2400" dirty="0">
                          <a:latin typeface=""/>
                        </a:rPr>
                        <a:t>Physical exercise, team game</a:t>
                      </a:r>
                      <a:r>
                        <a:rPr lang="en-US" sz="2400" dirty="0">
                          <a:latin typeface=""/>
                        </a:rPr>
                        <a:t>s</a:t>
                      </a:r>
                      <a:endParaRPr lang="en-GR" sz="2400" dirty="0">
                        <a:latin typeface=""/>
                      </a:endParaRPr>
                    </a:p>
                  </a:txBody>
                  <a:tcPr/>
                </a:tc>
                <a:extLst>
                  <a:ext uri="{0D108BD9-81ED-4DB2-BD59-A6C34878D82A}">
                    <a16:rowId xmlns:a16="http://schemas.microsoft.com/office/drawing/2014/main" val="2999725437"/>
                  </a:ext>
                </a:extLst>
              </a:tr>
              <a:tr h="1039302">
                <a:tc>
                  <a:txBody>
                    <a:bodyPr/>
                    <a:lstStyle/>
                    <a:p>
                      <a:r>
                        <a:rPr lang="en-GR" sz="2400" dirty="0">
                          <a:latin typeface=""/>
                        </a:rPr>
                        <a:t>Duration</a:t>
                      </a:r>
                    </a:p>
                  </a:txBody>
                  <a:tcPr/>
                </a:tc>
                <a:tc>
                  <a:txBody>
                    <a:bodyPr/>
                    <a:lstStyle/>
                    <a:p>
                      <a:r>
                        <a:rPr lang="en-US" sz="2400" dirty="0">
                          <a:latin typeface=""/>
                        </a:rPr>
                        <a:t>2 </a:t>
                      </a:r>
                      <a:r>
                        <a:rPr lang="en-GR" sz="2400" dirty="0">
                          <a:latin typeface=""/>
                        </a:rPr>
                        <a:t>hours</a:t>
                      </a:r>
                    </a:p>
                  </a:txBody>
                  <a:tcPr/>
                </a:tc>
                <a:extLst>
                  <a:ext uri="{0D108BD9-81ED-4DB2-BD59-A6C34878D82A}">
                    <a16:rowId xmlns:a16="http://schemas.microsoft.com/office/drawing/2014/main" val="1795786788"/>
                  </a:ext>
                </a:extLst>
              </a:tr>
              <a:tr h="602134">
                <a:tc>
                  <a:txBody>
                    <a:bodyPr/>
                    <a:lstStyle/>
                    <a:p>
                      <a:r>
                        <a:rPr lang="en-GR" sz="2400" dirty="0">
                          <a:latin typeface=""/>
                        </a:rPr>
                        <a:t>Number of Participants</a:t>
                      </a:r>
                    </a:p>
                  </a:txBody>
                  <a:tcPr/>
                </a:tc>
                <a:tc>
                  <a:txBody>
                    <a:bodyPr/>
                    <a:lstStyle/>
                    <a:p>
                      <a:r>
                        <a:rPr lang="en-US" sz="2400" dirty="0">
                          <a:latin typeface=""/>
                        </a:rPr>
                        <a:t>12–24 participants</a:t>
                      </a:r>
                      <a:endParaRPr lang="en-GR" sz="2400" dirty="0">
                        <a:latin typeface=""/>
                      </a:endParaRPr>
                    </a:p>
                  </a:txBody>
                  <a:tcPr/>
                </a:tc>
                <a:extLst>
                  <a:ext uri="{0D108BD9-81ED-4DB2-BD59-A6C34878D82A}">
                    <a16:rowId xmlns:a16="http://schemas.microsoft.com/office/drawing/2014/main" val="4168412806"/>
                  </a:ext>
                </a:extLst>
              </a:tr>
              <a:tr h="1039302">
                <a:tc>
                  <a:txBody>
                    <a:bodyPr/>
                    <a:lstStyle/>
                    <a:p>
                      <a:r>
                        <a:rPr lang="en-GR" sz="2400" dirty="0">
                          <a:latin typeface=""/>
                        </a:rPr>
                        <a:t>Equipment Needed</a:t>
                      </a:r>
                    </a:p>
                  </a:txBody>
                  <a:tcPr/>
                </a:tc>
                <a:tc>
                  <a:txBody>
                    <a:bodyPr/>
                    <a:lstStyle/>
                    <a:p>
                      <a:r>
                        <a:rPr lang="en-US" sz="2400" dirty="0">
                          <a:latin typeface=""/>
                        </a:rPr>
                        <a:t>Reused / Recycled Sports Materials, Old balls (various sizes: footballs, tennis balls, soft balls),Recycled-paper balls (newspaper + tape) ,Plastic bottles (used as cones or markers)Fabric strips or old T-shirts (turned into ropes or flags)Cardboard sheets ,bags (for balloon substitutes or sandbags)Socks filled with rice/sand</a:t>
                      </a:r>
                      <a:endParaRPr lang="en-GR" sz="2400" dirty="0">
                        <a:latin typeface=""/>
                      </a:endParaRPr>
                    </a:p>
                  </a:txBody>
                  <a:tcPr/>
                </a:tc>
                <a:extLst>
                  <a:ext uri="{0D108BD9-81ED-4DB2-BD59-A6C34878D82A}">
                    <a16:rowId xmlns:a16="http://schemas.microsoft.com/office/drawing/2014/main" val="1154666194"/>
                  </a:ext>
                </a:extLst>
              </a:tr>
              <a:tr h="1039302">
                <a:tc>
                  <a:txBody>
                    <a:bodyPr/>
                    <a:lstStyle/>
                    <a:p>
                      <a:r>
                        <a:rPr lang="en-GR" sz="2400" dirty="0">
                          <a:latin typeface=""/>
                        </a:rPr>
                        <a:t>Step-by-Step Description</a:t>
                      </a:r>
                    </a:p>
                  </a:txBody>
                  <a:tcPr/>
                </a:tc>
                <a:tc>
                  <a:txBody>
                    <a:bodyPr/>
                    <a:lstStyle/>
                    <a:p>
                      <a:r>
                        <a:rPr lang="en-US" sz="2400" dirty="0">
                          <a:latin typeface=""/>
                        </a:rPr>
                        <a:t>Welcome &amp; Introduction , Establish rules, create teams , icebreaker activity, introduce the activity, Reflection &amp; Debrief </a:t>
                      </a:r>
                    </a:p>
                    <a:p>
                      <a:r>
                        <a:rPr lang="en-US" sz="2400" dirty="0">
                          <a:latin typeface=""/>
                        </a:rPr>
                        <a:t>-Balloon Cooperation Challenge</a:t>
                      </a:r>
                    </a:p>
                    <a:p>
                      <a:r>
                        <a:rPr lang="en-US" sz="2400" dirty="0">
                          <a:latin typeface=""/>
                        </a:rPr>
                        <a:t>      -use one balloon or plastic bag for each team</a:t>
                      </a:r>
                    </a:p>
                    <a:p>
                      <a:r>
                        <a:rPr lang="en-US" sz="2400" dirty="0">
                          <a:latin typeface=""/>
                        </a:rPr>
                        <a:t>      -Each team try to keep the balloon on the air</a:t>
                      </a:r>
                    </a:p>
                    <a:p>
                      <a:r>
                        <a:rPr lang="en-US" sz="2400" dirty="0">
                          <a:latin typeface=""/>
                        </a:rPr>
                        <a:t>      -Try transfer the balloon without hold the balloon from the start to the end</a:t>
                      </a:r>
                    </a:p>
                    <a:p>
                      <a:r>
                        <a:rPr lang="en-US" sz="2400" dirty="0">
                          <a:latin typeface=""/>
                        </a:rPr>
                        <a:t>      - Whit the participation of all the players</a:t>
                      </a:r>
                    </a:p>
                  </a:txBody>
                  <a:tcPr/>
                </a:tc>
                <a:extLst>
                  <a:ext uri="{0D108BD9-81ED-4DB2-BD59-A6C34878D82A}">
                    <a16:rowId xmlns:a16="http://schemas.microsoft.com/office/drawing/2014/main" val="1620539251"/>
                  </a:ext>
                </a:extLst>
              </a:tr>
            </a:tbl>
          </a:graphicData>
        </a:graphic>
      </p:graphicFrame>
    </p:spTree>
    <p:extLst>
      <p:ext uri="{BB962C8B-B14F-4D97-AF65-F5344CB8AC3E}">
        <p14:creationId xmlns:p14="http://schemas.microsoft.com/office/powerpoint/2010/main" val="549923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254596" y="254596"/>
            <a:ext cx="4114678" cy="3605487"/>
          </a:xfrm>
          <a:custGeom>
            <a:avLst/>
            <a:gdLst/>
            <a:ahLst/>
            <a:cxnLst/>
            <a:rect l="l" t="t" r="r" b="b"/>
            <a:pathLst>
              <a:path w="4114678" h="3605487">
                <a:moveTo>
                  <a:pt x="0" y="0"/>
                </a:moveTo>
                <a:lnTo>
                  <a:pt x="4114678" y="0"/>
                </a:lnTo>
                <a:lnTo>
                  <a:pt x="4114678" y="3605486"/>
                </a:lnTo>
                <a:lnTo>
                  <a:pt x="0" y="36054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562032" y="5389965"/>
            <a:ext cx="1550577" cy="0"/>
          </a:xfrm>
          <a:prstGeom prst="line">
            <a:avLst/>
          </a:prstGeom>
          <a:ln w="95250" cap="flat">
            <a:solidFill>
              <a:srgbClr val="FFFFFF"/>
            </a:solidFill>
            <a:prstDash val="solid"/>
            <a:headEnd type="none" w="sm" len="sm"/>
            <a:tailEnd type="none" w="sm" len="sm"/>
          </a:ln>
        </p:spPr>
      </p:sp>
      <p:sp>
        <p:nvSpPr>
          <p:cNvPr id="4" name="TextBox 4"/>
          <p:cNvSpPr txBox="1"/>
          <p:nvPr/>
        </p:nvSpPr>
        <p:spPr>
          <a:xfrm>
            <a:off x="1028700" y="1005857"/>
            <a:ext cx="13906500" cy="961802"/>
          </a:xfrm>
          <a:prstGeom prst="rect">
            <a:avLst/>
          </a:prstGeom>
        </p:spPr>
        <p:txBody>
          <a:bodyPr wrap="square" lIns="0" tIns="0" rIns="0" bIns="0" rtlCol="0" anchor="t">
            <a:spAutoFit/>
          </a:bodyPr>
          <a:lstStyle/>
          <a:p>
            <a:pPr algn="l">
              <a:lnSpc>
                <a:spcPts val="7410"/>
              </a:lnSpc>
            </a:pPr>
            <a:r>
              <a:rPr lang="en-US" sz="6500" b="1" i="1" dirty="0">
                <a:solidFill>
                  <a:srgbClr val="000000"/>
                </a:solidFill>
                <a:latin typeface="Poppins Bold Italics"/>
                <a:ea typeface="Poppins Bold Italics"/>
                <a:cs typeface="Poppins Bold Italics"/>
                <a:sym typeface="Poppins Bold Italics"/>
              </a:rPr>
              <a:t>Objective &amp; Outcomes</a:t>
            </a:r>
          </a:p>
        </p:txBody>
      </p:sp>
      <p:sp>
        <p:nvSpPr>
          <p:cNvPr id="5" name="AutoShape 5"/>
          <p:cNvSpPr/>
          <p:nvPr/>
        </p:nvSpPr>
        <p:spPr>
          <a:xfrm>
            <a:off x="7622780" y="4554484"/>
            <a:ext cx="1296233" cy="0"/>
          </a:xfrm>
          <a:prstGeom prst="line">
            <a:avLst/>
          </a:prstGeom>
          <a:ln w="47625" cap="flat">
            <a:solidFill>
              <a:srgbClr val="FFFFFF"/>
            </a:solidFill>
            <a:prstDash val="solid"/>
            <a:headEnd type="none" w="sm" len="sm"/>
            <a:tailEnd type="arrow" w="med" len="sm"/>
          </a:ln>
        </p:spPr>
      </p:sp>
      <p:sp>
        <p:nvSpPr>
          <p:cNvPr id="6" name="Freeform 6"/>
          <p:cNvSpPr/>
          <p:nvPr/>
        </p:nvSpPr>
        <p:spPr>
          <a:xfrm>
            <a:off x="15038454" y="8028566"/>
            <a:ext cx="3249546" cy="2258434"/>
          </a:xfrm>
          <a:custGeom>
            <a:avLst/>
            <a:gdLst/>
            <a:ahLst/>
            <a:cxnLst/>
            <a:rect l="l" t="t" r="r" b="b"/>
            <a:pathLst>
              <a:path w="3249546" h="2258434">
                <a:moveTo>
                  <a:pt x="0" y="0"/>
                </a:moveTo>
                <a:lnTo>
                  <a:pt x="3249546" y="0"/>
                </a:lnTo>
                <a:lnTo>
                  <a:pt x="3249546" y="2258434"/>
                </a:lnTo>
                <a:lnTo>
                  <a:pt x="0" y="2258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0" y="9157783"/>
            <a:ext cx="2641686" cy="1109508"/>
          </a:xfrm>
          <a:custGeom>
            <a:avLst/>
            <a:gdLst/>
            <a:ahLst/>
            <a:cxnLst/>
            <a:rect l="l" t="t" r="r" b="b"/>
            <a:pathLst>
              <a:path w="2641686" h="1109508">
                <a:moveTo>
                  <a:pt x="0" y="0"/>
                </a:moveTo>
                <a:lnTo>
                  <a:pt x="2641686" y="0"/>
                </a:lnTo>
                <a:lnTo>
                  <a:pt x="2641686" y="1109508"/>
                </a:lnTo>
                <a:lnTo>
                  <a:pt x="0" y="11095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10800000" flipH="1">
            <a:off x="16230661" y="0"/>
            <a:ext cx="2057339" cy="2057339"/>
          </a:xfrm>
          <a:custGeom>
            <a:avLst/>
            <a:gdLst/>
            <a:ahLst/>
            <a:cxnLst/>
            <a:rect l="l" t="t" r="r" b="b"/>
            <a:pathLst>
              <a:path w="2057339" h="2057339">
                <a:moveTo>
                  <a:pt x="2057339" y="0"/>
                </a:moveTo>
                <a:lnTo>
                  <a:pt x="0" y="0"/>
                </a:lnTo>
                <a:lnTo>
                  <a:pt x="0" y="2057339"/>
                </a:lnTo>
                <a:lnTo>
                  <a:pt x="2057339" y="2057339"/>
                </a:lnTo>
                <a:lnTo>
                  <a:pt x="2057339" y="0"/>
                </a:lnTo>
                <a:close/>
              </a:path>
            </a:pathLst>
          </a:custGeom>
          <a:blipFill>
            <a:blip r:embed="rId8">
              <a:extLst>
                <a:ext uri="{96DAC541-7B7A-43D3-8B79-37D633B846F1}">
                  <asvg:svgBlip xmlns:asvg="http://schemas.microsoft.com/office/drawing/2016/SVG/main" r:embed="rId9"/>
                </a:ext>
              </a:extLst>
            </a:blip>
            <a:stretch>
              <a:fillRect/>
            </a:stretch>
          </a:blipFill>
        </p:spPr>
      </p:sp>
      <p:graphicFrame>
        <p:nvGraphicFramePr>
          <p:cNvPr id="10" name="Table 9">
            <a:extLst>
              <a:ext uri="{FF2B5EF4-FFF2-40B4-BE49-F238E27FC236}">
                <a16:creationId xmlns:a16="http://schemas.microsoft.com/office/drawing/2014/main" id="{5622D619-7045-C50D-EEE2-C69C7A49518B}"/>
              </a:ext>
            </a:extLst>
          </p:cNvPr>
          <p:cNvGraphicFramePr>
            <a:graphicFrameLocks noGrp="1"/>
          </p:cNvGraphicFramePr>
          <p:nvPr>
            <p:extLst>
              <p:ext uri="{D42A27DB-BD31-4B8C-83A1-F6EECF244321}">
                <p14:modId xmlns:p14="http://schemas.microsoft.com/office/powerpoint/2010/main" val="297374035"/>
              </p:ext>
            </p:extLst>
          </p:nvPr>
        </p:nvGraphicFramePr>
        <p:xfrm>
          <a:off x="838200" y="3213652"/>
          <a:ext cx="14478000" cy="5372562"/>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3628952719"/>
                    </a:ext>
                  </a:extLst>
                </a:gridCol>
                <a:gridCol w="11506200">
                  <a:extLst>
                    <a:ext uri="{9D8B030D-6E8A-4147-A177-3AD203B41FA5}">
                      <a16:colId xmlns:a16="http://schemas.microsoft.com/office/drawing/2014/main" val="3516566976"/>
                    </a:ext>
                  </a:extLst>
                </a:gridCol>
              </a:tblGrid>
              <a:tr h="602134">
                <a:tc>
                  <a:txBody>
                    <a:bodyPr/>
                    <a:lstStyle/>
                    <a:p>
                      <a:r>
                        <a:rPr lang="en-GR" sz="2400" dirty="0">
                          <a:latin typeface=""/>
                        </a:rPr>
                        <a:t>Field</a:t>
                      </a:r>
                    </a:p>
                  </a:txBody>
                  <a:tcPr/>
                </a:tc>
                <a:tc>
                  <a:txBody>
                    <a:bodyPr/>
                    <a:lstStyle/>
                    <a:p>
                      <a:r>
                        <a:rPr lang="en-GR" sz="2400" dirty="0">
                          <a:latin typeface=""/>
                        </a:rPr>
                        <a:t>Description</a:t>
                      </a:r>
                    </a:p>
                  </a:txBody>
                  <a:tcPr/>
                </a:tc>
                <a:extLst>
                  <a:ext uri="{0D108BD9-81ED-4DB2-BD59-A6C34878D82A}">
                    <a16:rowId xmlns:a16="http://schemas.microsoft.com/office/drawing/2014/main" val="963740652"/>
                  </a:ext>
                </a:extLst>
              </a:tr>
              <a:tr h="602134">
                <a:tc>
                  <a:txBody>
                    <a:bodyPr/>
                    <a:lstStyle/>
                    <a:p>
                      <a:r>
                        <a:rPr lang="en-GR" sz="2400" b="0" i="0" dirty="0">
                          <a:latin typeface=""/>
                        </a:rPr>
                        <a:t>Main Objective</a:t>
                      </a:r>
                    </a:p>
                  </a:txBody>
                  <a:tcPr/>
                </a:tc>
                <a:tc>
                  <a:txBody>
                    <a:bodyPr/>
                    <a:lstStyle/>
                    <a:p>
                      <a:r>
                        <a:rPr lang="en-US" sz="2400" dirty="0">
                          <a:latin typeface=""/>
                        </a:rPr>
                        <a:t>Collaborative games in public spaces, reuse of sports materials</a:t>
                      </a:r>
                      <a:endParaRPr lang="en-GR" sz="2400" dirty="0">
                        <a:latin typeface=""/>
                      </a:endParaRPr>
                    </a:p>
                  </a:txBody>
                  <a:tcPr/>
                </a:tc>
                <a:extLst>
                  <a:ext uri="{0D108BD9-81ED-4DB2-BD59-A6C34878D82A}">
                    <a16:rowId xmlns:a16="http://schemas.microsoft.com/office/drawing/2014/main" val="2999725437"/>
                  </a:ext>
                </a:extLst>
              </a:tr>
              <a:tr h="1039302">
                <a:tc>
                  <a:txBody>
                    <a:bodyPr/>
                    <a:lstStyle/>
                    <a:p>
                      <a:r>
                        <a:rPr lang="en-GR" sz="2400" b="0" i="0" dirty="0">
                          <a:latin typeface=""/>
                        </a:rPr>
                        <a:t>Specific Objectives</a:t>
                      </a:r>
                    </a:p>
                  </a:txBody>
                  <a:tcPr/>
                </a:tc>
                <a:tc>
                  <a:txBody>
                    <a:bodyPr/>
                    <a:lstStyle/>
                    <a:p>
                      <a:r>
                        <a:rPr lang="en-US" sz="2400" dirty="0">
                          <a:latin typeface=""/>
                        </a:rPr>
                        <a:t>Strengthen teamwork, communication, and social inclusion through playful collaborative activities, while promoting sustainability through the reuse of sports materials.</a:t>
                      </a:r>
                      <a:endParaRPr lang="en-GR" sz="2400" dirty="0">
                        <a:latin typeface=""/>
                      </a:endParaRPr>
                    </a:p>
                  </a:txBody>
                  <a:tcPr/>
                </a:tc>
                <a:extLst>
                  <a:ext uri="{0D108BD9-81ED-4DB2-BD59-A6C34878D82A}">
                    <a16:rowId xmlns:a16="http://schemas.microsoft.com/office/drawing/2014/main" val="1795786788"/>
                  </a:ext>
                </a:extLst>
              </a:tr>
              <a:tr h="602134">
                <a:tc>
                  <a:txBody>
                    <a:bodyPr/>
                    <a:lstStyle/>
                    <a:p>
                      <a:r>
                        <a:rPr lang="en-GR" sz="2400" b="0" i="0" dirty="0">
                          <a:latin typeface=""/>
                        </a:rPr>
                        <a:t>Expected Outcomes</a:t>
                      </a:r>
                    </a:p>
                  </a:txBody>
                  <a:tcPr/>
                </a:tc>
                <a:tc>
                  <a:txBody>
                    <a:bodyPr/>
                    <a:lstStyle/>
                    <a:p>
                      <a:r>
                        <a:rPr lang="en-US" sz="2400" dirty="0">
                          <a:latin typeface=""/>
                        </a:rPr>
                        <a:t>P</a:t>
                      </a:r>
                      <a:r>
                        <a:rPr lang="en-GR" sz="2400" dirty="0">
                          <a:latin typeface=""/>
                        </a:rPr>
                        <a:t>hysical / social outcome expected after participation</a:t>
                      </a:r>
                    </a:p>
                  </a:txBody>
                  <a:tcPr/>
                </a:tc>
                <a:extLst>
                  <a:ext uri="{0D108BD9-81ED-4DB2-BD59-A6C34878D82A}">
                    <a16:rowId xmlns:a16="http://schemas.microsoft.com/office/drawing/2014/main" val="4168412806"/>
                  </a:ext>
                </a:extLst>
              </a:tr>
              <a:tr h="1039302">
                <a:tc>
                  <a:txBody>
                    <a:bodyPr/>
                    <a:lstStyle/>
                    <a:p>
                      <a:r>
                        <a:rPr lang="en-GR" sz="2400" b="0" i="0" dirty="0">
                          <a:latin typeface=""/>
                        </a:rPr>
                        <a:t>Potential Benefits (Based on WP2 findinings)</a:t>
                      </a:r>
                    </a:p>
                  </a:txBody>
                  <a:tcPr/>
                </a:tc>
                <a:tc>
                  <a:txBody>
                    <a:bodyPr/>
                    <a:lstStyle/>
                    <a:p>
                      <a:r>
                        <a:rPr lang="en-US" sz="2400" dirty="0">
                          <a:latin typeface=""/>
                        </a:rPr>
                        <a:t>Build social skills , whilst create family activities that strengthen bonds and reduce isolation. </a:t>
                      </a:r>
                      <a:endParaRPr lang="en-GR" sz="2400" dirty="0">
                        <a:latin typeface=""/>
                      </a:endParaRPr>
                    </a:p>
                  </a:txBody>
                  <a:tcPr/>
                </a:tc>
                <a:extLst>
                  <a:ext uri="{0D108BD9-81ED-4DB2-BD59-A6C34878D82A}">
                    <a16:rowId xmlns:a16="http://schemas.microsoft.com/office/drawing/2014/main" val="1154666194"/>
                  </a:ext>
                </a:extLst>
              </a:tr>
              <a:tr h="1039302">
                <a:tc>
                  <a:txBody>
                    <a:bodyPr/>
                    <a:lstStyle/>
                    <a:p>
                      <a:r>
                        <a:rPr lang="en-GR" sz="2400" b="0" i="0" dirty="0">
                          <a:latin typeface=""/>
                        </a:rPr>
                        <a:t>Environmental &amp; Affordability Elements</a:t>
                      </a:r>
                    </a:p>
                  </a:txBody>
                  <a:tcPr/>
                </a:tc>
                <a:tc>
                  <a:txBody>
                    <a:bodyPr/>
                    <a:lstStyle/>
                    <a:p>
                      <a:r>
                        <a:rPr lang="en-US" sz="2400" dirty="0">
                          <a:latin typeface=""/>
                        </a:rPr>
                        <a:t>Reuse of sports materials. Old balls, ropes, cones, nets Plastic bottles as markers, Newspapers for homemade balls, Scrap fabric for flags or team identifiers, Reduces waste and extends the lifespan of existing equipment.</a:t>
                      </a:r>
                      <a:endParaRPr lang="en-GR" sz="2400" dirty="0">
                        <a:latin typeface=""/>
                      </a:endParaRPr>
                    </a:p>
                  </a:txBody>
                  <a:tcPr/>
                </a:tc>
                <a:extLst>
                  <a:ext uri="{0D108BD9-81ED-4DB2-BD59-A6C34878D82A}">
                    <a16:rowId xmlns:a16="http://schemas.microsoft.com/office/drawing/2014/main" val="1620539251"/>
                  </a:ext>
                </a:extLst>
              </a:tr>
            </a:tbl>
          </a:graphicData>
        </a:graphic>
      </p:graphicFrame>
    </p:spTree>
    <p:extLst>
      <p:ext uri="{BB962C8B-B14F-4D97-AF65-F5344CB8AC3E}">
        <p14:creationId xmlns:p14="http://schemas.microsoft.com/office/powerpoint/2010/main" val="3765877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254596" y="254596"/>
            <a:ext cx="4114678" cy="3605487"/>
          </a:xfrm>
          <a:custGeom>
            <a:avLst/>
            <a:gdLst/>
            <a:ahLst/>
            <a:cxnLst/>
            <a:rect l="l" t="t" r="r" b="b"/>
            <a:pathLst>
              <a:path w="4114678" h="3605487">
                <a:moveTo>
                  <a:pt x="0" y="0"/>
                </a:moveTo>
                <a:lnTo>
                  <a:pt x="4114678" y="0"/>
                </a:lnTo>
                <a:lnTo>
                  <a:pt x="4114678" y="3605486"/>
                </a:lnTo>
                <a:lnTo>
                  <a:pt x="0" y="36054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AutoShape 3"/>
          <p:cNvSpPr/>
          <p:nvPr/>
        </p:nvSpPr>
        <p:spPr>
          <a:xfrm>
            <a:off x="2562032" y="5389965"/>
            <a:ext cx="1550577" cy="0"/>
          </a:xfrm>
          <a:prstGeom prst="line">
            <a:avLst/>
          </a:prstGeom>
          <a:ln w="95250" cap="flat">
            <a:solidFill>
              <a:srgbClr val="FFFFFF"/>
            </a:solidFill>
            <a:prstDash val="solid"/>
            <a:headEnd type="none" w="sm" len="sm"/>
            <a:tailEnd type="none" w="sm" len="sm"/>
          </a:ln>
        </p:spPr>
      </p:sp>
      <p:sp>
        <p:nvSpPr>
          <p:cNvPr id="4" name="TextBox 4"/>
          <p:cNvSpPr txBox="1"/>
          <p:nvPr/>
        </p:nvSpPr>
        <p:spPr>
          <a:xfrm>
            <a:off x="1028700" y="1005857"/>
            <a:ext cx="13906500" cy="961802"/>
          </a:xfrm>
          <a:prstGeom prst="rect">
            <a:avLst/>
          </a:prstGeom>
        </p:spPr>
        <p:txBody>
          <a:bodyPr wrap="square" lIns="0" tIns="0" rIns="0" bIns="0" rtlCol="0" anchor="t">
            <a:spAutoFit/>
          </a:bodyPr>
          <a:lstStyle/>
          <a:p>
            <a:pPr algn="l">
              <a:lnSpc>
                <a:spcPts val="7410"/>
              </a:lnSpc>
            </a:pPr>
            <a:r>
              <a:rPr lang="en-US" sz="6500" b="1" i="1" dirty="0">
                <a:solidFill>
                  <a:srgbClr val="000000"/>
                </a:solidFill>
                <a:latin typeface="Poppins Bold Italics"/>
                <a:ea typeface="Poppins Bold Italics"/>
                <a:cs typeface="Poppins Bold Italics"/>
                <a:sym typeface="Poppins Bold Italics"/>
              </a:rPr>
              <a:t>Evaluation &amp; Notes</a:t>
            </a:r>
          </a:p>
        </p:txBody>
      </p:sp>
      <p:sp>
        <p:nvSpPr>
          <p:cNvPr id="5" name="AutoShape 5"/>
          <p:cNvSpPr/>
          <p:nvPr/>
        </p:nvSpPr>
        <p:spPr>
          <a:xfrm>
            <a:off x="7622780" y="4554484"/>
            <a:ext cx="1296233" cy="0"/>
          </a:xfrm>
          <a:prstGeom prst="line">
            <a:avLst/>
          </a:prstGeom>
          <a:ln w="47625" cap="flat">
            <a:solidFill>
              <a:srgbClr val="FFFFFF"/>
            </a:solidFill>
            <a:prstDash val="solid"/>
            <a:headEnd type="none" w="sm" len="sm"/>
            <a:tailEnd type="arrow" w="med" len="sm"/>
          </a:ln>
        </p:spPr>
      </p:sp>
      <p:sp>
        <p:nvSpPr>
          <p:cNvPr id="6" name="Freeform 6"/>
          <p:cNvSpPr/>
          <p:nvPr/>
        </p:nvSpPr>
        <p:spPr>
          <a:xfrm>
            <a:off x="15038454" y="8028566"/>
            <a:ext cx="3249546" cy="2258434"/>
          </a:xfrm>
          <a:custGeom>
            <a:avLst/>
            <a:gdLst/>
            <a:ahLst/>
            <a:cxnLst/>
            <a:rect l="l" t="t" r="r" b="b"/>
            <a:pathLst>
              <a:path w="3249546" h="2258434">
                <a:moveTo>
                  <a:pt x="0" y="0"/>
                </a:moveTo>
                <a:lnTo>
                  <a:pt x="3249546" y="0"/>
                </a:lnTo>
                <a:lnTo>
                  <a:pt x="3249546" y="2258434"/>
                </a:lnTo>
                <a:lnTo>
                  <a:pt x="0" y="22584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0" y="9157783"/>
            <a:ext cx="2641686" cy="1109508"/>
          </a:xfrm>
          <a:custGeom>
            <a:avLst/>
            <a:gdLst/>
            <a:ahLst/>
            <a:cxnLst/>
            <a:rect l="l" t="t" r="r" b="b"/>
            <a:pathLst>
              <a:path w="2641686" h="1109508">
                <a:moveTo>
                  <a:pt x="0" y="0"/>
                </a:moveTo>
                <a:lnTo>
                  <a:pt x="2641686" y="0"/>
                </a:lnTo>
                <a:lnTo>
                  <a:pt x="2641686" y="1109508"/>
                </a:lnTo>
                <a:lnTo>
                  <a:pt x="0" y="11095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10800000" flipH="1">
            <a:off x="16230661" y="0"/>
            <a:ext cx="2057339" cy="2057339"/>
          </a:xfrm>
          <a:custGeom>
            <a:avLst/>
            <a:gdLst/>
            <a:ahLst/>
            <a:cxnLst/>
            <a:rect l="l" t="t" r="r" b="b"/>
            <a:pathLst>
              <a:path w="2057339" h="2057339">
                <a:moveTo>
                  <a:pt x="2057339" y="0"/>
                </a:moveTo>
                <a:lnTo>
                  <a:pt x="0" y="0"/>
                </a:lnTo>
                <a:lnTo>
                  <a:pt x="0" y="2057339"/>
                </a:lnTo>
                <a:lnTo>
                  <a:pt x="2057339" y="2057339"/>
                </a:lnTo>
                <a:lnTo>
                  <a:pt x="2057339" y="0"/>
                </a:lnTo>
                <a:close/>
              </a:path>
            </a:pathLst>
          </a:custGeom>
          <a:blipFill>
            <a:blip r:embed="rId8">
              <a:extLst>
                <a:ext uri="{96DAC541-7B7A-43D3-8B79-37D633B846F1}">
                  <asvg:svgBlip xmlns:asvg="http://schemas.microsoft.com/office/drawing/2016/SVG/main" r:embed="rId9"/>
                </a:ext>
              </a:extLst>
            </a:blip>
            <a:stretch>
              <a:fillRect/>
            </a:stretch>
          </a:blipFill>
        </p:spPr>
      </p:sp>
      <p:graphicFrame>
        <p:nvGraphicFramePr>
          <p:cNvPr id="10" name="Table 9">
            <a:extLst>
              <a:ext uri="{FF2B5EF4-FFF2-40B4-BE49-F238E27FC236}">
                <a16:creationId xmlns:a16="http://schemas.microsoft.com/office/drawing/2014/main" id="{5622D619-7045-C50D-EEE2-C69C7A49518B}"/>
              </a:ext>
            </a:extLst>
          </p:cNvPr>
          <p:cNvGraphicFramePr>
            <a:graphicFrameLocks noGrp="1"/>
          </p:cNvGraphicFramePr>
          <p:nvPr>
            <p:extLst>
              <p:ext uri="{D42A27DB-BD31-4B8C-83A1-F6EECF244321}">
                <p14:modId xmlns:p14="http://schemas.microsoft.com/office/powerpoint/2010/main" val="1523764544"/>
              </p:ext>
            </p:extLst>
          </p:nvPr>
        </p:nvGraphicFramePr>
        <p:xfrm>
          <a:off x="838200" y="3213652"/>
          <a:ext cx="14478000" cy="5073726"/>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3628952719"/>
                    </a:ext>
                  </a:extLst>
                </a:gridCol>
                <a:gridCol w="10896600">
                  <a:extLst>
                    <a:ext uri="{9D8B030D-6E8A-4147-A177-3AD203B41FA5}">
                      <a16:colId xmlns:a16="http://schemas.microsoft.com/office/drawing/2014/main" val="3516566976"/>
                    </a:ext>
                  </a:extLst>
                </a:gridCol>
              </a:tblGrid>
              <a:tr h="602134">
                <a:tc>
                  <a:txBody>
                    <a:bodyPr/>
                    <a:lstStyle/>
                    <a:p>
                      <a:r>
                        <a:rPr lang="en-GR" sz="2400" dirty="0">
                          <a:latin typeface=""/>
                        </a:rPr>
                        <a:t>Field</a:t>
                      </a:r>
                    </a:p>
                  </a:txBody>
                  <a:tcPr/>
                </a:tc>
                <a:tc>
                  <a:txBody>
                    <a:bodyPr/>
                    <a:lstStyle/>
                    <a:p>
                      <a:r>
                        <a:rPr lang="en-GR" sz="2400" dirty="0">
                          <a:latin typeface=""/>
                        </a:rPr>
                        <a:t>Description</a:t>
                      </a:r>
                    </a:p>
                  </a:txBody>
                  <a:tcPr/>
                </a:tc>
                <a:extLst>
                  <a:ext uri="{0D108BD9-81ED-4DB2-BD59-A6C34878D82A}">
                    <a16:rowId xmlns:a16="http://schemas.microsoft.com/office/drawing/2014/main" val="963740652"/>
                  </a:ext>
                </a:extLst>
              </a:tr>
              <a:tr h="602134">
                <a:tc>
                  <a:txBody>
                    <a:bodyPr/>
                    <a:lstStyle/>
                    <a:p>
                      <a:r>
                        <a:rPr lang="en-GR" sz="2400" b="0" i="0" dirty="0">
                          <a:latin typeface=""/>
                        </a:rPr>
                        <a:t>Evaluation Method</a:t>
                      </a:r>
                    </a:p>
                  </a:txBody>
                  <a:tcPr/>
                </a:tc>
                <a:tc>
                  <a:txBody>
                    <a:bodyPr/>
                    <a:lstStyle/>
                    <a:p>
                      <a:r>
                        <a:rPr lang="en-GR" sz="2400" dirty="0">
                          <a:latin typeface=""/>
                        </a:rPr>
                        <a:t>General goal of the activity </a:t>
                      </a:r>
                      <a:r>
                        <a:rPr lang="en-US" sz="2400" dirty="0">
                          <a:latin typeface=""/>
                        </a:rPr>
                        <a:t>,</a:t>
                      </a:r>
                      <a:r>
                        <a:rPr lang="en-GR" sz="2400" dirty="0">
                          <a:latin typeface=""/>
                        </a:rPr>
                        <a:t>promote inclusion, improve mobility, </a:t>
                      </a:r>
                    </a:p>
                  </a:txBody>
                  <a:tcPr/>
                </a:tc>
                <a:extLst>
                  <a:ext uri="{0D108BD9-81ED-4DB2-BD59-A6C34878D82A}">
                    <a16:rowId xmlns:a16="http://schemas.microsoft.com/office/drawing/2014/main" val="2999725437"/>
                  </a:ext>
                </a:extLst>
              </a:tr>
              <a:tr h="1039302">
                <a:tc>
                  <a:txBody>
                    <a:bodyPr/>
                    <a:lstStyle/>
                    <a:p>
                      <a:r>
                        <a:rPr lang="en-GR" sz="2400" b="0" i="0" dirty="0">
                          <a:latin typeface=""/>
                        </a:rPr>
                        <a:t>Partner responsible</a:t>
                      </a:r>
                    </a:p>
                  </a:txBody>
                  <a:tcPr/>
                </a:tc>
                <a:tc>
                  <a:txBody>
                    <a:bodyPr/>
                    <a:lstStyle/>
                    <a:p>
                      <a:r>
                        <a:rPr lang="en-US" sz="2400" dirty="0">
                          <a:latin typeface=""/>
                        </a:rPr>
                        <a:t>Eye and hand coordination </a:t>
                      </a:r>
                    </a:p>
                    <a:p>
                      <a:endParaRPr lang="en-US" sz="2400" dirty="0">
                        <a:latin typeface=""/>
                      </a:endParaRPr>
                    </a:p>
                    <a:p>
                      <a:endParaRPr lang="en-GR" sz="2400" dirty="0">
                        <a:latin typeface=""/>
                      </a:endParaRPr>
                    </a:p>
                  </a:txBody>
                  <a:tcPr/>
                </a:tc>
                <a:extLst>
                  <a:ext uri="{0D108BD9-81ED-4DB2-BD59-A6C34878D82A}">
                    <a16:rowId xmlns:a16="http://schemas.microsoft.com/office/drawing/2014/main" val="1795786788"/>
                  </a:ext>
                </a:extLst>
              </a:tr>
              <a:tr h="602134">
                <a:tc>
                  <a:txBody>
                    <a:bodyPr/>
                    <a:lstStyle/>
                    <a:p>
                      <a:r>
                        <a:rPr lang="en-GR" sz="2400" b="0" i="0" dirty="0">
                          <a:latin typeface=""/>
                        </a:rPr>
                        <a:t>Comments / Adaptations</a:t>
                      </a:r>
                    </a:p>
                  </a:txBody>
                  <a:tcPr/>
                </a:tc>
                <a:tc>
                  <a:txBody>
                    <a:bodyPr/>
                    <a:lstStyle/>
                    <a:p>
                      <a:r>
                        <a:rPr lang="en-GR" sz="2400" dirty="0">
                          <a:latin typeface=""/>
                        </a:rPr>
                        <a:t>Space for additional notes of country – specific adjustments</a:t>
                      </a:r>
                    </a:p>
                  </a:txBody>
                  <a:tcPr/>
                </a:tc>
                <a:extLst>
                  <a:ext uri="{0D108BD9-81ED-4DB2-BD59-A6C34878D82A}">
                    <a16:rowId xmlns:a16="http://schemas.microsoft.com/office/drawing/2014/main" val="4168412806"/>
                  </a:ext>
                </a:extLst>
              </a:tr>
              <a:tr h="2078604">
                <a:tc gridSpan="2">
                  <a:txBody>
                    <a:bodyPr/>
                    <a:lstStyle/>
                    <a:p>
                      <a:endParaRPr lang="en-GR" sz="2400" b="0" i="0" dirty="0">
                        <a:latin typeface=""/>
                      </a:endParaRPr>
                    </a:p>
                  </a:txBody>
                  <a:tcPr/>
                </a:tc>
                <a:tc hMerge="1">
                  <a:txBody>
                    <a:bodyPr/>
                    <a:lstStyle/>
                    <a:p>
                      <a:endParaRPr lang="en-GR" sz="2400" dirty="0">
                        <a:latin typeface=""/>
                      </a:endParaRPr>
                    </a:p>
                  </a:txBody>
                  <a:tcPr/>
                </a:tc>
                <a:extLst>
                  <a:ext uri="{0D108BD9-81ED-4DB2-BD59-A6C34878D82A}">
                    <a16:rowId xmlns:a16="http://schemas.microsoft.com/office/drawing/2014/main" val="1154666194"/>
                  </a:ext>
                </a:extLst>
              </a:tr>
            </a:tbl>
          </a:graphicData>
        </a:graphic>
      </p:graphicFrame>
    </p:spTree>
    <p:extLst>
      <p:ext uri="{BB962C8B-B14F-4D97-AF65-F5344CB8AC3E}">
        <p14:creationId xmlns:p14="http://schemas.microsoft.com/office/powerpoint/2010/main" val="3465220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flipV="1">
            <a:off x="0" y="6136083"/>
            <a:ext cx="6862867" cy="4140597"/>
          </a:xfrm>
          <a:custGeom>
            <a:avLst/>
            <a:gdLst/>
            <a:ahLst/>
            <a:cxnLst/>
            <a:rect l="l" t="t" r="r" b="b"/>
            <a:pathLst>
              <a:path w="6862867" h="4140597">
                <a:moveTo>
                  <a:pt x="0" y="4140596"/>
                </a:moveTo>
                <a:lnTo>
                  <a:pt x="6862867" y="4140596"/>
                </a:lnTo>
                <a:lnTo>
                  <a:pt x="6862867" y="0"/>
                </a:lnTo>
                <a:lnTo>
                  <a:pt x="0" y="0"/>
                </a:lnTo>
                <a:lnTo>
                  <a:pt x="0" y="4140596"/>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3828561" y="0"/>
            <a:ext cx="4459439" cy="3907583"/>
          </a:xfrm>
          <a:custGeom>
            <a:avLst/>
            <a:gdLst/>
            <a:ahLst/>
            <a:cxnLst/>
            <a:rect l="l" t="t" r="r" b="b"/>
            <a:pathLst>
              <a:path w="4459439" h="3907583">
                <a:moveTo>
                  <a:pt x="0" y="0"/>
                </a:moveTo>
                <a:lnTo>
                  <a:pt x="4459439" y="0"/>
                </a:lnTo>
                <a:lnTo>
                  <a:pt x="4459439" y="3907583"/>
                </a:lnTo>
                <a:lnTo>
                  <a:pt x="0" y="39075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3676347">
            <a:off x="16156094" y="2268823"/>
            <a:ext cx="4656693" cy="1944169"/>
          </a:xfrm>
          <a:custGeom>
            <a:avLst/>
            <a:gdLst/>
            <a:ahLst/>
            <a:cxnLst/>
            <a:rect l="l" t="t" r="r" b="b"/>
            <a:pathLst>
              <a:path w="4656693" h="1944169">
                <a:moveTo>
                  <a:pt x="0" y="0"/>
                </a:moveTo>
                <a:lnTo>
                  <a:pt x="4656693" y="0"/>
                </a:lnTo>
                <a:lnTo>
                  <a:pt x="4656693" y="1944169"/>
                </a:lnTo>
                <a:lnTo>
                  <a:pt x="0" y="19441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1028700" y="776207"/>
            <a:ext cx="11163300" cy="1108637"/>
          </a:xfrm>
          <a:prstGeom prst="rect">
            <a:avLst/>
          </a:prstGeom>
        </p:spPr>
        <p:txBody>
          <a:bodyPr wrap="square" lIns="0" tIns="0" rIns="0" bIns="0" rtlCol="0" anchor="t">
            <a:spAutoFit/>
          </a:bodyPr>
          <a:lstStyle/>
          <a:p>
            <a:pPr>
              <a:lnSpc>
                <a:spcPts val="9100"/>
              </a:lnSpc>
              <a:spcBef>
                <a:spcPct val="0"/>
              </a:spcBef>
            </a:pPr>
            <a:r>
              <a:rPr lang="en-US" sz="6500" b="1" i="1" dirty="0">
                <a:solidFill>
                  <a:srgbClr val="000000"/>
                </a:solidFill>
                <a:latin typeface="Poppins Bold Italics"/>
                <a:ea typeface="Poppins Bold Italics"/>
                <a:cs typeface="Poppins Bold Italics"/>
                <a:sym typeface="Poppins Bold Italics"/>
              </a:rPr>
              <a:t>Welcome &amp; Introduction </a:t>
            </a:r>
          </a:p>
        </p:txBody>
      </p:sp>
      <p:sp>
        <p:nvSpPr>
          <p:cNvPr id="6" name="TextBox 6"/>
          <p:cNvSpPr txBox="1"/>
          <p:nvPr/>
        </p:nvSpPr>
        <p:spPr>
          <a:xfrm>
            <a:off x="1717652" y="2339642"/>
            <a:ext cx="14436748" cy="6252289"/>
          </a:xfrm>
          <a:prstGeom prst="rect">
            <a:avLst/>
          </a:prstGeom>
        </p:spPr>
        <p:txBody>
          <a:bodyPr wrap="square" lIns="0" tIns="0" rIns="0" bIns="0" rtlCol="0" anchor="t">
            <a:spAutoFit/>
          </a:bodyPr>
          <a:lstStyle/>
          <a:p>
            <a:pPr algn="just">
              <a:lnSpc>
                <a:spcPts val="4899"/>
              </a:lnSpc>
              <a:spcBef>
                <a:spcPct val="0"/>
              </a:spcBef>
            </a:pPr>
            <a:r>
              <a:rPr lang="en-US" sz="3499" b="1" dirty="0">
                <a:solidFill>
                  <a:srgbClr val="000000"/>
                </a:solidFill>
                <a:latin typeface="Poppins"/>
                <a:ea typeface="Poppins"/>
                <a:cs typeface="Poppins"/>
                <a:sym typeface="Poppins"/>
              </a:rPr>
              <a:t>Briefly discuss why teamwork and social inclusion matter in physical activity.</a:t>
            </a:r>
          </a:p>
          <a:p>
            <a:pPr algn="just">
              <a:lnSpc>
                <a:spcPts val="4899"/>
              </a:lnSpc>
              <a:spcBef>
                <a:spcPct val="0"/>
              </a:spcBef>
            </a:pPr>
            <a:r>
              <a:rPr lang="en-US" sz="3499" dirty="0">
                <a:solidFill>
                  <a:srgbClr val="000000"/>
                </a:solidFill>
                <a:latin typeface="Poppins"/>
                <a:ea typeface="Poppins"/>
                <a:cs typeface="Poppins"/>
                <a:sym typeface="Poppins"/>
              </a:rPr>
              <a:t>Present key findings from the recent research on physical activity.</a:t>
            </a:r>
          </a:p>
          <a:p>
            <a:pPr algn="just">
              <a:lnSpc>
                <a:spcPts val="4899"/>
              </a:lnSpc>
              <a:spcBef>
                <a:spcPct val="0"/>
              </a:spcBef>
            </a:pPr>
            <a:r>
              <a:rPr lang="en-US" sz="3499" b="1" dirty="0">
                <a:solidFill>
                  <a:srgbClr val="000000"/>
                </a:solidFill>
                <a:latin typeface="Poppins"/>
                <a:ea typeface="Poppins"/>
                <a:cs typeface="Poppins"/>
                <a:sym typeface="Poppins"/>
              </a:rPr>
              <a:t>Establish rules: </a:t>
            </a:r>
            <a:r>
              <a:rPr lang="en-US" sz="3499" dirty="0">
                <a:solidFill>
                  <a:srgbClr val="000000"/>
                </a:solidFill>
                <a:latin typeface="Poppins"/>
                <a:ea typeface="Poppins"/>
                <a:cs typeface="Poppins"/>
                <a:sym typeface="Poppins"/>
              </a:rPr>
              <a:t>respect, safety, encouragement, no pressure, open participation.</a:t>
            </a:r>
          </a:p>
          <a:p>
            <a:pPr algn="just">
              <a:lnSpc>
                <a:spcPts val="4899"/>
              </a:lnSpc>
              <a:spcBef>
                <a:spcPct val="0"/>
              </a:spcBef>
            </a:pPr>
            <a:r>
              <a:rPr lang="en-US" sz="3499" dirty="0">
                <a:solidFill>
                  <a:srgbClr val="000000"/>
                </a:solidFill>
                <a:latin typeface="Poppins"/>
                <a:ea typeface="Poppins"/>
                <a:cs typeface="Poppins"/>
                <a:sym typeface="Poppins"/>
              </a:rPr>
              <a:t>Icebreaker Idea:</a:t>
            </a:r>
          </a:p>
          <a:p>
            <a:pPr algn="just">
              <a:lnSpc>
                <a:spcPts val="4899"/>
              </a:lnSpc>
              <a:spcBef>
                <a:spcPct val="0"/>
              </a:spcBef>
            </a:pPr>
            <a:r>
              <a:rPr lang="en-US" sz="3499" dirty="0">
                <a:solidFill>
                  <a:srgbClr val="000000"/>
                </a:solidFill>
                <a:latin typeface="Poppins"/>
                <a:ea typeface="Poppins"/>
                <a:cs typeface="Poppins"/>
                <a:sym typeface="Poppins"/>
              </a:rPr>
              <a:t>“Group Pair Up” – Ask participants to find someone wearing the same color or who shares a hobby. Light, fun, and gets people mixing.</a:t>
            </a:r>
          </a:p>
        </p:txBody>
      </p:sp>
      <p:sp>
        <p:nvSpPr>
          <p:cNvPr id="7" name="Freeform 7"/>
          <p:cNvSpPr/>
          <p:nvPr/>
        </p:nvSpPr>
        <p:spPr>
          <a:xfrm>
            <a:off x="15646314" y="9177492"/>
            <a:ext cx="2641686" cy="1109508"/>
          </a:xfrm>
          <a:custGeom>
            <a:avLst/>
            <a:gdLst/>
            <a:ahLst/>
            <a:cxnLst/>
            <a:rect l="l" t="t" r="r" b="b"/>
            <a:pathLst>
              <a:path w="2641686" h="1109508">
                <a:moveTo>
                  <a:pt x="0" y="0"/>
                </a:moveTo>
                <a:lnTo>
                  <a:pt x="2641686" y="0"/>
                </a:lnTo>
                <a:lnTo>
                  <a:pt x="2641686" y="1109508"/>
                </a:lnTo>
                <a:lnTo>
                  <a:pt x="0" y="11095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2641686" cy="1109508"/>
          </a:xfrm>
          <a:custGeom>
            <a:avLst/>
            <a:gdLst/>
            <a:ahLst/>
            <a:cxnLst/>
            <a:rect l="l" t="t" r="r" b="b"/>
            <a:pathLst>
              <a:path w="2641686" h="1109508">
                <a:moveTo>
                  <a:pt x="0" y="0"/>
                </a:moveTo>
                <a:lnTo>
                  <a:pt x="2641686" y="0"/>
                </a:lnTo>
                <a:lnTo>
                  <a:pt x="2641686" y="1109508"/>
                </a:lnTo>
                <a:lnTo>
                  <a:pt x="0" y="11095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0" y="8179377"/>
            <a:ext cx="4132593" cy="2107623"/>
          </a:xfrm>
          <a:custGeom>
            <a:avLst/>
            <a:gdLst/>
            <a:ahLst/>
            <a:cxnLst/>
            <a:rect l="l" t="t" r="r" b="b"/>
            <a:pathLst>
              <a:path w="4132593" h="2107623">
                <a:moveTo>
                  <a:pt x="0" y="0"/>
                </a:moveTo>
                <a:lnTo>
                  <a:pt x="4132593" y="0"/>
                </a:lnTo>
                <a:lnTo>
                  <a:pt x="4132593" y="2107623"/>
                </a:lnTo>
                <a:lnTo>
                  <a:pt x="0" y="21076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flipV="1">
            <a:off x="13239166" y="0"/>
            <a:ext cx="5048834" cy="4114800"/>
          </a:xfrm>
          <a:custGeom>
            <a:avLst/>
            <a:gdLst/>
            <a:ahLst/>
            <a:cxnLst/>
            <a:rect l="l" t="t" r="r" b="b"/>
            <a:pathLst>
              <a:path w="5048834" h="4114800">
                <a:moveTo>
                  <a:pt x="5048834" y="4114800"/>
                </a:moveTo>
                <a:lnTo>
                  <a:pt x="0" y="4114800"/>
                </a:lnTo>
                <a:lnTo>
                  <a:pt x="0" y="0"/>
                </a:lnTo>
                <a:lnTo>
                  <a:pt x="5048834" y="0"/>
                </a:lnTo>
                <a:lnTo>
                  <a:pt x="5048834" y="411480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917938" y="1224441"/>
            <a:ext cx="13906500" cy="1108573"/>
          </a:xfrm>
          <a:prstGeom prst="rect">
            <a:avLst/>
          </a:prstGeom>
        </p:spPr>
        <p:txBody>
          <a:bodyPr wrap="square" lIns="0" tIns="0" rIns="0" bIns="0" rtlCol="0" anchor="t">
            <a:spAutoFit/>
          </a:bodyPr>
          <a:lstStyle/>
          <a:p>
            <a:pPr>
              <a:lnSpc>
                <a:spcPts val="9099"/>
              </a:lnSpc>
              <a:spcBef>
                <a:spcPct val="0"/>
              </a:spcBef>
            </a:pPr>
            <a:r>
              <a:rPr lang="en-US" sz="6499" b="1" i="1" dirty="0">
                <a:solidFill>
                  <a:srgbClr val="000000"/>
                </a:solidFill>
                <a:latin typeface="Poppins Bold Italics"/>
                <a:ea typeface="Poppins Bold Italics"/>
                <a:cs typeface="Poppins Bold Italics"/>
                <a:sym typeface="Poppins Bold Italics"/>
              </a:rPr>
              <a:t>Balloon Cooperation Challenge</a:t>
            </a:r>
          </a:p>
        </p:txBody>
      </p:sp>
      <p:sp>
        <p:nvSpPr>
          <p:cNvPr id="6" name="Freeform 6"/>
          <p:cNvSpPr/>
          <p:nvPr/>
        </p:nvSpPr>
        <p:spPr>
          <a:xfrm rot="2298067" flipH="1">
            <a:off x="14930954" y="9537957"/>
            <a:ext cx="4656693" cy="1944169"/>
          </a:xfrm>
          <a:custGeom>
            <a:avLst/>
            <a:gdLst/>
            <a:ahLst/>
            <a:cxnLst/>
            <a:rect l="l" t="t" r="r" b="b"/>
            <a:pathLst>
              <a:path w="4656693" h="1944169">
                <a:moveTo>
                  <a:pt x="4656692" y="0"/>
                </a:moveTo>
                <a:lnTo>
                  <a:pt x="0" y="0"/>
                </a:lnTo>
                <a:lnTo>
                  <a:pt x="0" y="1944169"/>
                </a:lnTo>
                <a:lnTo>
                  <a:pt x="4656692" y="1944169"/>
                </a:lnTo>
                <a:lnTo>
                  <a:pt x="4656692"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TextBox 7"/>
          <p:cNvSpPr txBox="1"/>
          <p:nvPr/>
        </p:nvSpPr>
        <p:spPr>
          <a:xfrm>
            <a:off x="2190750" y="3450492"/>
            <a:ext cx="13906500" cy="3742435"/>
          </a:xfrm>
          <a:prstGeom prst="rect">
            <a:avLst/>
          </a:prstGeom>
        </p:spPr>
        <p:txBody>
          <a:bodyPr wrap="square" lIns="0" tIns="0" rIns="0" bIns="0" rtlCol="0" anchor="t">
            <a:spAutoFit/>
          </a:bodyPr>
          <a:lstStyle/>
          <a:p>
            <a:pPr algn="just">
              <a:lnSpc>
                <a:spcPts val="4899"/>
              </a:lnSpc>
              <a:spcBef>
                <a:spcPct val="0"/>
              </a:spcBef>
            </a:pPr>
            <a:r>
              <a:rPr lang="en-US" sz="3600" dirty="0">
                <a:solidFill>
                  <a:srgbClr val="000000"/>
                </a:solidFill>
                <a:latin typeface="Poppins"/>
                <a:ea typeface="Poppins"/>
                <a:cs typeface="Poppins"/>
                <a:sym typeface="Poppins"/>
              </a:rPr>
              <a:t>Use old balloons, reused plastic bags tied like balloons.</a:t>
            </a:r>
          </a:p>
          <a:p>
            <a:pPr algn="just">
              <a:lnSpc>
                <a:spcPts val="4899"/>
              </a:lnSpc>
              <a:spcBef>
                <a:spcPct val="0"/>
              </a:spcBef>
            </a:pPr>
            <a:endParaRPr lang="en-US" sz="3600" dirty="0">
              <a:solidFill>
                <a:srgbClr val="000000"/>
              </a:solidFill>
              <a:latin typeface="Poppins"/>
              <a:ea typeface="Poppins"/>
              <a:cs typeface="Poppins"/>
              <a:sym typeface="Poppins"/>
            </a:endParaRPr>
          </a:p>
          <a:p>
            <a:pPr algn="just">
              <a:lnSpc>
                <a:spcPts val="4899"/>
              </a:lnSpc>
              <a:spcBef>
                <a:spcPct val="0"/>
              </a:spcBef>
            </a:pPr>
            <a:r>
              <a:rPr lang="en-US" sz="3600" dirty="0">
                <a:solidFill>
                  <a:srgbClr val="000000"/>
                </a:solidFill>
                <a:latin typeface="Poppins"/>
                <a:ea typeface="Poppins"/>
                <a:cs typeface="Poppins"/>
                <a:sym typeface="Poppins"/>
              </a:rPr>
              <a:t>Teams keep balloons in the air using all participants, not just one.</a:t>
            </a:r>
          </a:p>
          <a:p>
            <a:pPr algn="just">
              <a:lnSpc>
                <a:spcPts val="4899"/>
              </a:lnSpc>
              <a:spcBef>
                <a:spcPct val="0"/>
              </a:spcBef>
            </a:pPr>
            <a:r>
              <a:rPr lang="en-US" sz="3600" dirty="0">
                <a:solidFill>
                  <a:srgbClr val="000000"/>
                </a:solidFill>
                <a:latin typeface="Poppins"/>
                <a:ea typeface="Poppins"/>
                <a:cs typeface="Poppins"/>
                <a:sym typeface="Poppins"/>
              </a:rPr>
              <a:t>Variations: Add movement, obstacles, or cooperative goal (e.g., moving balloons from point A to B).</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5895218" y="7894218"/>
            <a:ext cx="2392782" cy="2392782"/>
          </a:xfrm>
          <a:custGeom>
            <a:avLst/>
            <a:gdLst/>
            <a:ahLst/>
            <a:cxnLst/>
            <a:rect l="l" t="t" r="r" b="b"/>
            <a:pathLst>
              <a:path w="2392782" h="2392782">
                <a:moveTo>
                  <a:pt x="2392782" y="0"/>
                </a:moveTo>
                <a:lnTo>
                  <a:pt x="0" y="0"/>
                </a:lnTo>
                <a:lnTo>
                  <a:pt x="0" y="2392782"/>
                </a:lnTo>
                <a:lnTo>
                  <a:pt x="2392782" y="2392782"/>
                </a:lnTo>
                <a:lnTo>
                  <a:pt x="239278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0" y="7592480"/>
            <a:ext cx="5283373" cy="2694520"/>
          </a:xfrm>
          <a:custGeom>
            <a:avLst/>
            <a:gdLst/>
            <a:ahLst/>
            <a:cxnLst/>
            <a:rect l="l" t="t" r="r" b="b"/>
            <a:pathLst>
              <a:path w="5283373" h="2694520">
                <a:moveTo>
                  <a:pt x="0" y="0"/>
                </a:moveTo>
                <a:lnTo>
                  <a:pt x="5283373" y="0"/>
                </a:lnTo>
                <a:lnTo>
                  <a:pt x="5283373" y="2694520"/>
                </a:lnTo>
                <a:lnTo>
                  <a:pt x="0" y="26945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V="1">
            <a:off x="13402646" y="0"/>
            <a:ext cx="4885354" cy="3395321"/>
          </a:xfrm>
          <a:custGeom>
            <a:avLst/>
            <a:gdLst/>
            <a:ahLst/>
            <a:cxnLst/>
            <a:rect l="l" t="t" r="r" b="b"/>
            <a:pathLst>
              <a:path w="4885354" h="3395321">
                <a:moveTo>
                  <a:pt x="0" y="3395321"/>
                </a:moveTo>
                <a:lnTo>
                  <a:pt x="4885354" y="3395321"/>
                </a:lnTo>
                <a:lnTo>
                  <a:pt x="4885354" y="0"/>
                </a:lnTo>
                <a:lnTo>
                  <a:pt x="0" y="0"/>
                </a:lnTo>
                <a:lnTo>
                  <a:pt x="0" y="3395321"/>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10015594" flipH="1">
            <a:off x="-1064627" y="8395693"/>
            <a:ext cx="4656693" cy="1944169"/>
          </a:xfrm>
          <a:custGeom>
            <a:avLst/>
            <a:gdLst/>
            <a:ahLst/>
            <a:cxnLst/>
            <a:rect l="l" t="t" r="r" b="b"/>
            <a:pathLst>
              <a:path w="4656693" h="1944169">
                <a:moveTo>
                  <a:pt x="4656692" y="0"/>
                </a:moveTo>
                <a:lnTo>
                  <a:pt x="0" y="0"/>
                </a:lnTo>
                <a:lnTo>
                  <a:pt x="0" y="1944170"/>
                </a:lnTo>
                <a:lnTo>
                  <a:pt x="4656692" y="1944170"/>
                </a:lnTo>
                <a:lnTo>
                  <a:pt x="4656692"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2797400" flipH="1">
            <a:off x="15152074" y="619673"/>
            <a:ext cx="3879069" cy="1619511"/>
          </a:xfrm>
          <a:custGeom>
            <a:avLst/>
            <a:gdLst/>
            <a:ahLst/>
            <a:cxnLst/>
            <a:rect l="l" t="t" r="r" b="b"/>
            <a:pathLst>
              <a:path w="3879069" h="1619511">
                <a:moveTo>
                  <a:pt x="3879070" y="0"/>
                </a:moveTo>
                <a:lnTo>
                  <a:pt x="0" y="0"/>
                </a:lnTo>
                <a:lnTo>
                  <a:pt x="0" y="1619511"/>
                </a:lnTo>
                <a:lnTo>
                  <a:pt x="3879070" y="1619511"/>
                </a:lnTo>
                <a:lnTo>
                  <a:pt x="387907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TextBox 7"/>
          <p:cNvSpPr txBox="1"/>
          <p:nvPr/>
        </p:nvSpPr>
        <p:spPr>
          <a:xfrm>
            <a:off x="1028700" y="848995"/>
            <a:ext cx="14363700" cy="2275559"/>
          </a:xfrm>
          <a:prstGeom prst="rect">
            <a:avLst/>
          </a:prstGeom>
        </p:spPr>
        <p:txBody>
          <a:bodyPr wrap="square" lIns="0" tIns="0" rIns="0" bIns="0" rtlCol="0" anchor="t">
            <a:spAutoFit/>
          </a:bodyPr>
          <a:lstStyle/>
          <a:p>
            <a:pPr>
              <a:lnSpc>
                <a:spcPts val="9099"/>
              </a:lnSpc>
              <a:spcBef>
                <a:spcPct val="0"/>
              </a:spcBef>
            </a:pPr>
            <a:r>
              <a:rPr lang="en-US" sz="6499" b="1" i="1" dirty="0">
                <a:solidFill>
                  <a:srgbClr val="000000"/>
                </a:solidFill>
                <a:latin typeface="Poppins Bold Italics"/>
                <a:ea typeface="Poppins Bold Italics"/>
                <a:cs typeface="Poppins Bold Italics"/>
                <a:sym typeface="Poppins Bold Italics"/>
              </a:rPr>
              <a:t>Inclusive Relay – Everyone’s Strength Counts</a:t>
            </a:r>
          </a:p>
        </p:txBody>
      </p:sp>
      <p:sp>
        <p:nvSpPr>
          <p:cNvPr id="8" name="TextBox 8"/>
          <p:cNvSpPr txBox="1"/>
          <p:nvPr/>
        </p:nvSpPr>
        <p:spPr>
          <a:xfrm>
            <a:off x="2057400" y="3426291"/>
            <a:ext cx="14490988" cy="4995535"/>
          </a:xfrm>
          <a:prstGeom prst="rect">
            <a:avLst/>
          </a:prstGeom>
        </p:spPr>
        <p:txBody>
          <a:bodyPr wrap="square" lIns="0" tIns="0" rIns="0" bIns="0" rtlCol="0" anchor="t">
            <a:spAutoFit/>
          </a:bodyPr>
          <a:lstStyle/>
          <a:p>
            <a:pPr algn="just">
              <a:lnSpc>
                <a:spcPts val="4899"/>
              </a:lnSpc>
              <a:spcBef>
                <a:spcPct val="0"/>
              </a:spcBef>
            </a:pPr>
            <a:r>
              <a:rPr lang="en-US" sz="3499" dirty="0">
                <a:solidFill>
                  <a:srgbClr val="000000"/>
                </a:solidFill>
                <a:latin typeface="Poppins"/>
                <a:ea typeface="Poppins"/>
                <a:cs typeface="Poppins"/>
                <a:sym typeface="Poppins"/>
              </a:rPr>
              <a:t>Create a relay where different tasks match different abilities:</a:t>
            </a:r>
          </a:p>
          <a:p>
            <a:pPr algn="just">
              <a:lnSpc>
                <a:spcPts val="4899"/>
              </a:lnSpc>
              <a:spcBef>
                <a:spcPct val="0"/>
              </a:spcBef>
            </a:pPr>
            <a:r>
              <a:rPr lang="en-US" sz="3499" dirty="0">
                <a:solidFill>
                  <a:srgbClr val="000000"/>
                </a:solidFill>
                <a:latin typeface="Poppins"/>
                <a:ea typeface="Poppins"/>
                <a:cs typeface="Poppins"/>
                <a:sym typeface="Poppins"/>
              </a:rPr>
              <a:t>Walking, Balancing, Throwing, Carrying lightweight objects.</a:t>
            </a:r>
          </a:p>
          <a:p>
            <a:pPr algn="just">
              <a:lnSpc>
                <a:spcPts val="4899"/>
              </a:lnSpc>
              <a:spcBef>
                <a:spcPct val="0"/>
              </a:spcBef>
            </a:pPr>
            <a:endParaRPr lang="en-US" sz="3499" dirty="0">
              <a:solidFill>
                <a:srgbClr val="000000"/>
              </a:solidFill>
              <a:latin typeface="Poppins"/>
              <a:ea typeface="Poppins"/>
              <a:cs typeface="Poppins"/>
              <a:sym typeface="Poppins"/>
            </a:endParaRPr>
          </a:p>
          <a:p>
            <a:pPr algn="just">
              <a:lnSpc>
                <a:spcPts val="4899"/>
              </a:lnSpc>
              <a:spcBef>
                <a:spcPct val="0"/>
              </a:spcBef>
            </a:pPr>
            <a:r>
              <a:rPr lang="en-US" sz="3499" dirty="0">
                <a:solidFill>
                  <a:srgbClr val="000000"/>
                </a:solidFill>
                <a:latin typeface="Poppins"/>
                <a:ea typeface="Poppins"/>
                <a:cs typeface="Poppins"/>
                <a:sym typeface="Poppins"/>
              </a:rPr>
              <a:t>Use reused materials: old cones, water bottles filled with sand, rolled mats, recycled bags.</a:t>
            </a:r>
          </a:p>
          <a:p>
            <a:pPr algn="just">
              <a:lnSpc>
                <a:spcPts val="4899"/>
              </a:lnSpc>
              <a:spcBef>
                <a:spcPct val="0"/>
              </a:spcBef>
            </a:pPr>
            <a:endParaRPr lang="en-US" sz="3499" dirty="0">
              <a:solidFill>
                <a:srgbClr val="000000"/>
              </a:solidFill>
              <a:latin typeface="Poppins"/>
              <a:ea typeface="Poppins"/>
              <a:cs typeface="Poppins"/>
              <a:sym typeface="Poppins"/>
            </a:endParaRPr>
          </a:p>
          <a:p>
            <a:pPr algn="just">
              <a:lnSpc>
                <a:spcPts val="4899"/>
              </a:lnSpc>
              <a:spcBef>
                <a:spcPct val="0"/>
              </a:spcBef>
            </a:pPr>
            <a:r>
              <a:rPr lang="en-US" sz="3499" dirty="0">
                <a:solidFill>
                  <a:srgbClr val="000000"/>
                </a:solidFill>
                <a:latin typeface="Poppins"/>
                <a:ea typeface="Poppins"/>
                <a:cs typeface="Poppins"/>
                <a:sym typeface="Poppins"/>
              </a:rPr>
              <a:t>Message: Diverse abilities = team success.</a:t>
            </a:r>
          </a:p>
          <a:p>
            <a:pPr algn="just">
              <a:lnSpc>
                <a:spcPts val="4899"/>
              </a:lnSpc>
              <a:spcBef>
                <a:spcPct val="0"/>
              </a:spcBef>
            </a:pPr>
            <a:endParaRPr lang="en-US" sz="3499" dirty="0">
              <a:solidFill>
                <a:srgbClr val="000000"/>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5895218" y="7894218"/>
            <a:ext cx="2392782" cy="2392782"/>
          </a:xfrm>
          <a:custGeom>
            <a:avLst/>
            <a:gdLst/>
            <a:ahLst/>
            <a:cxnLst/>
            <a:rect l="l" t="t" r="r" b="b"/>
            <a:pathLst>
              <a:path w="2392782" h="2392782">
                <a:moveTo>
                  <a:pt x="2392782" y="0"/>
                </a:moveTo>
                <a:lnTo>
                  <a:pt x="0" y="0"/>
                </a:lnTo>
                <a:lnTo>
                  <a:pt x="0" y="2392782"/>
                </a:lnTo>
                <a:lnTo>
                  <a:pt x="2392782" y="2392782"/>
                </a:lnTo>
                <a:lnTo>
                  <a:pt x="239278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0" y="7592480"/>
            <a:ext cx="5283373" cy="2694520"/>
          </a:xfrm>
          <a:custGeom>
            <a:avLst/>
            <a:gdLst/>
            <a:ahLst/>
            <a:cxnLst/>
            <a:rect l="l" t="t" r="r" b="b"/>
            <a:pathLst>
              <a:path w="5283373" h="2694520">
                <a:moveTo>
                  <a:pt x="0" y="0"/>
                </a:moveTo>
                <a:lnTo>
                  <a:pt x="5283373" y="0"/>
                </a:lnTo>
                <a:lnTo>
                  <a:pt x="5283373" y="2694520"/>
                </a:lnTo>
                <a:lnTo>
                  <a:pt x="0" y="26945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V="1">
            <a:off x="13402646" y="0"/>
            <a:ext cx="4885354" cy="3395321"/>
          </a:xfrm>
          <a:custGeom>
            <a:avLst/>
            <a:gdLst/>
            <a:ahLst/>
            <a:cxnLst/>
            <a:rect l="l" t="t" r="r" b="b"/>
            <a:pathLst>
              <a:path w="4885354" h="3395321">
                <a:moveTo>
                  <a:pt x="0" y="3395321"/>
                </a:moveTo>
                <a:lnTo>
                  <a:pt x="4885354" y="3395321"/>
                </a:lnTo>
                <a:lnTo>
                  <a:pt x="4885354" y="0"/>
                </a:lnTo>
                <a:lnTo>
                  <a:pt x="0" y="0"/>
                </a:lnTo>
                <a:lnTo>
                  <a:pt x="0" y="3395321"/>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10015594" flipH="1">
            <a:off x="-1064627" y="8395693"/>
            <a:ext cx="4656693" cy="1944169"/>
          </a:xfrm>
          <a:custGeom>
            <a:avLst/>
            <a:gdLst/>
            <a:ahLst/>
            <a:cxnLst/>
            <a:rect l="l" t="t" r="r" b="b"/>
            <a:pathLst>
              <a:path w="4656693" h="1944169">
                <a:moveTo>
                  <a:pt x="4656692" y="0"/>
                </a:moveTo>
                <a:lnTo>
                  <a:pt x="0" y="0"/>
                </a:lnTo>
                <a:lnTo>
                  <a:pt x="0" y="1944170"/>
                </a:lnTo>
                <a:lnTo>
                  <a:pt x="4656692" y="1944170"/>
                </a:lnTo>
                <a:lnTo>
                  <a:pt x="4656692"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2797400" flipH="1">
            <a:off x="15152074" y="619673"/>
            <a:ext cx="3879069" cy="1619511"/>
          </a:xfrm>
          <a:custGeom>
            <a:avLst/>
            <a:gdLst/>
            <a:ahLst/>
            <a:cxnLst/>
            <a:rect l="l" t="t" r="r" b="b"/>
            <a:pathLst>
              <a:path w="3879069" h="1619511">
                <a:moveTo>
                  <a:pt x="3879070" y="0"/>
                </a:moveTo>
                <a:lnTo>
                  <a:pt x="0" y="0"/>
                </a:lnTo>
                <a:lnTo>
                  <a:pt x="0" y="1619511"/>
                </a:lnTo>
                <a:lnTo>
                  <a:pt x="3879070" y="1619511"/>
                </a:lnTo>
                <a:lnTo>
                  <a:pt x="387907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TextBox 7"/>
          <p:cNvSpPr txBox="1"/>
          <p:nvPr/>
        </p:nvSpPr>
        <p:spPr>
          <a:xfrm>
            <a:off x="1028700" y="848995"/>
            <a:ext cx="13982700" cy="2275559"/>
          </a:xfrm>
          <a:prstGeom prst="rect">
            <a:avLst/>
          </a:prstGeom>
        </p:spPr>
        <p:txBody>
          <a:bodyPr wrap="square" lIns="0" tIns="0" rIns="0" bIns="0" rtlCol="0" anchor="t">
            <a:spAutoFit/>
          </a:bodyPr>
          <a:lstStyle/>
          <a:p>
            <a:pPr>
              <a:lnSpc>
                <a:spcPts val="9099"/>
              </a:lnSpc>
              <a:spcBef>
                <a:spcPct val="0"/>
              </a:spcBef>
            </a:pPr>
            <a:r>
              <a:rPr lang="en-US" sz="6499" b="1" i="1" dirty="0">
                <a:solidFill>
                  <a:srgbClr val="000000"/>
                </a:solidFill>
                <a:latin typeface="Poppins Bold Italics"/>
                <a:ea typeface="Poppins Bold Italics"/>
                <a:cs typeface="Poppins Bold Italics"/>
                <a:sym typeface="Poppins Bold Italics"/>
              </a:rPr>
              <a:t>Reuse &amp; Reinvent: Creative Sports Materials </a:t>
            </a:r>
          </a:p>
        </p:txBody>
      </p:sp>
      <p:sp>
        <p:nvSpPr>
          <p:cNvPr id="8" name="TextBox 8"/>
          <p:cNvSpPr txBox="1"/>
          <p:nvPr/>
        </p:nvSpPr>
        <p:spPr>
          <a:xfrm>
            <a:off x="1028700" y="3454059"/>
            <a:ext cx="16878299" cy="4995535"/>
          </a:xfrm>
          <a:prstGeom prst="rect">
            <a:avLst/>
          </a:prstGeom>
        </p:spPr>
        <p:txBody>
          <a:bodyPr wrap="square" lIns="0" tIns="0" rIns="0" bIns="0" rtlCol="0" anchor="t">
            <a:spAutoFit/>
          </a:bodyPr>
          <a:lstStyle/>
          <a:p>
            <a:pPr algn="just">
              <a:lnSpc>
                <a:spcPts val="4899"/>
              </a:lnSpc>
              <a:spcBef>
                <a:spcPct val="0"/>
              </a:spcBef>
            </a:pPr>
            <a:r>
              <a:rPr lang="en-US" sz="3499" dirty="0">
                <a:solidFill>
                  <a:srgbClr val="000000"/>
                </a:solidFill>
                <a:latin typeface="Poppins"/>
                <a:ea typeface="Poppins"/>
                <a:cs typeface="Poppins"/>
                <a:sym typeface="Poppins"/>
              </a:rPr>
              <a:t>Teach participants how to create or repurpose equipment for games.</a:t>
            </a:r>
          </a:p>
          <a:p>
            <a:pPr algn="just">
              <a:lnSpc>
                <a:spcPts val="4899"/>
              </a:lnSpc>
              <a:spcBef>
                <a:spcPct val="0"/>
              </a:spcBef>
            </a:pPr>
            <a:r>
              <a:rPr lang="en-US" sz="3499" dirty="0">
                <a:solidFill>
                  <a:srgbClr val="000000"/>
                </a:solidFill>
                <a:latin typeface="Poppins"/>
                <a:ea typeface="Poppins"/>
                <a:cs typeface="Poppins"/>
                <a:sym typeface="Poppins"/>
              </a:rPr>
              <a:t>Ideas:</a:t>
            </a:r>
          </a:p>
          <a:p>
            <a:pPr marL="457200" indent="-457200" algn="just">
              <a:lnSpc>
                <a:spcPts val="4899"/>
              </a:lnSpc>
              <a:spcBef>
                <a:spcPct val="0"/>
              </a:spcBef>
              <a:buFont typeface="Arial" panose="020B0604020202020204" pitchFamily="34" charset="0"/>
              <a:buChar char="•"/>
            </a:pPr>
            <a:r>
              <a:rPr lang="en-US" sz="3499" dirty="0">
                <a:solidFill>
                  <a:srgbClr val="000000"/>
                </a:solidFill>
                <a:latin typeface="Poppins"/>
                <a:ea typeface="Poppins"/>
                <a:cs typeface="Poppins"/>
                <a:sym typeface="Poppins"/>
              </a:rPr>
              <a:t>Balls made from rolled newspapers + tape</a:t>
            </a:r>
          </a:p>
          <a:p>
            <a:pPr marL="457200" indent="-457200" algn="just">
              <a:lnSpc>
                <a:spcPts val="4899"/>
              </a:lnSpc>
              <a:spcBef>
                <a:spcPct val="0"/>
              </a:spcBef>
              <a:buFont typeface="Arial" panose="020B0604020202020204" pitchFamily="34" charset="0"/>
              <a:buChar char="•"/>
            </a:pPr>
            <a:r>
              <a:rPr lang="en-US" sz="3499" dirty="0">
                <a:solidFill>
                  <a:srgbClr val="000000"/>
                </a:solidFill>
                <a:latin typeface="Poppins"/>
                <a:ea typeface="Poppins"/>
                <a:cs typeface="Poppins"/>
                <a:sym typeface="Poppins"/>
              </a:rPr>
              <a:t>Cones from old plastic bottles</a:t>
            </a:r>
          </a:p>
          <a:p>
            <a:pPr marL="457200" indent="-457200" algn="just">
              <a:lnSpc>
                <a:spcPts val="4899"/>
              </a:lnSpc>
              <a:spcBef>
                <a:spcPct val="0"/>
              </a:spcBef>
              <a:buFont typeface="Arial" panose="020B0604020202020204" pitchFamily="34" charset="0"/>
              <a:buChar char="•"/>
            </a:pPr>
            <a:r>
              <a:rPr lang="en-US" sz="3499" dirty="0">
                <a:solidFill>
                  <a:srgbClr val="000000"/>
                </a:solidFill>
                <a:latin typeface="Poppins"/>
                <a:ea typeface="Poppins"/>
                <a:cs typeface="Poppins"/>
                <a:sym typeface="Poppins"/>
              </a:rPr>
              <a:t>Ropes from braided textiles</a:t>
            </a:r>
          </a:p>
          <a:p>
            <a:pPr marL="457200" indent="-457200" algn="just">
              <a:lnSpc>
                <a:spcPts val="4899"/>
              </a:lnSpc>
              <a:spcBef>
                <a:spcPct val="0"/>
              </a:spcBef>
              <a:buFont typeface="Arial" panose="020B0604020202020204" pitchFamily="34" charset="0"/>
              <a:buChar char="•"/>
            </a:pPr>
            <a:r>
              <a:rPr lang="en-US" sz="3499" dirty="0">
                <a:solidFill>
                  <a:srgbClr val="000000"/>
                </a:solidFill>
                <a:latin typeface="Poppins"/>
                <a:ea typeface="Poppins"/>
                <a:cs typeface="Poppins"/>
                <a:sym typeface="Poppins"/>
              </a:rPr>
              <a:t>Targets from cardboard</a:t>
            </a:r>
          </a:p>
          <a:p>
            <a:pPr marL="457200" indent="-457200" algn="just">
              <a:lnSpc>
                <a:spcPts val="4899"/>
              </a:lnSpc>
              <a:spcBef>
                <a:spcPct val="0"/>
              </a:spcBef>
              <a:buFont typeface="Arial" panose="020B0604020202020204" pitchFamily="34" charset="0"/>
              <a:buChar char="•"/>
            </a:pPr>
            <a:r>
              <a:rPr lang="en-US" sz="3499" dirty="0">
                <a:solidFill>
                  <a:srgbClr val="000000"/>
                </a:solidFill>
                <a:latin typeface="Poppins"/>
                <a:ea typeface="Poppins"/>
                <a:cs typeface="Poppins"/>
                <a:sym typeface="Poppins"/>
              </a:rPr>
              <a:t>Sandbags from old socks</a:t>
            </a:r>
          </a:p>
          <a:p>
            <a:pPr algn="just">
              <a:lnSpc>
                <a:spcPts val="4899"/>
              </a:lnSpc>
              <a:spcBef>
                <a:spcPct val="0"/>
              </a:spcBef>
            </a:pPr>
            <a:endParaRPr lang="en-US" sz="3499" dirty="0">
              <a:solidFill>
                <a:srgbClr val="000000"/>
              </a:solidFill>
              <a:latin typeface="Poppins"/>
              <a:ea typeface="Poppins"/>
              <a:cs typeface="Poppins"/>
              <a:sym typeface="Poppins"/>
            </a:endParaRPr>
          </a:p>
        </p:txBody>
      </p:sp>
    </p:spTree>
    <p:extLst>
      <p:ext uri="{BB962C8B-B14F-4D97-AF65-F5344CB8AC3E}">
        <p14:creationId xmlns:p14="http://schemas.microsoft.com/office/powerpoint/2010/main" val="4074957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11813</TotalTime>
  <Words>861</Words>
  <Application>Microsoft Office PowerPoint</Application>
  <PresentationFormat>Προσαρμογή</PresentationFormat>
  <Paragraphs>101</Paragraphs>
  <Slides>12</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12</vt:i4>
      </vt:variant>
    </vt:vector>
  </HeadingPairs>
  <TitlesOfParts>
    <vt:vector size="20" baseType="lpstr">
      <vt:lpstr>Poppins Bold</vt:lpstr>
      <vt:lpstr>Poppins</vt:lpstr>
      <vt:lpstr>Arial</vt:lpstr>
      <vt:lpstr>Calibri</vt:lpstr>
      <vt:lpstr>Poppins Medium</vt:lpstr>
      <vt:lpstr>Poppins Medium Italics</vt:lpstr>
      <vt:lpstr>Poppins Bold Italics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S4F ppt</dc:title>
  <cp:lastModifiedBy>ΚΩΝΣΤΑΝΤΙΝΟΣ ΑΓΓΕΛΗΣ</cp:lastModifiedBy>
  <cp:revision>9</cp:revision>
  <dcterms:created xsi:type="dcterms:W3CDTF">2006-08-16T00:00:00Z</dcterms:created>
  <dcterms:modified xsi:type="dcterms:W3CDTF">2025-12-07T18:34:56Z</dcterms:modified>
  <dc:identifier>DAGs-QwkgeA</dc:identifier>
</cp:coreProperties>
</file>